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57" r:id="rId3"/>
    <p:sldId id="292" r:id="rId4"/>
    <p:sldId id="286" r:id="rId5"/>
    <p:sldId id="293" r:id="rId6"/>
    <p:sldId id="307" r:id="rId7"/>
    <p:sldId id="301" r:id="rId8"/>
    <p:sldId id="306" r:id="rId9"/>
    <p:sldId id="308" r:id="rId10"/>
    <p:sldId id="305" r:id="rId11"/>
    <p:sldId id="304" r:id="rId12"/>
    <p:sldId id="312" r:id="rId13"/>
    <p:sldId id="310" r:id="rId14"/>
    <p:sldId id="311" r:id="rId15"/>
    <p:sldId id="309" r:id="rId16"/>
    <p:sldId id="303" r:id="rId17"/>
    <p:sldId id="298" r:id="rId18"/>
    <p:sldId id="299" r:id="rId19"/>
    <p:sldId id="300" r:id="rId20"/>
    <p:sldId id="297" r:id="rId21"/>
    <p:sldId id="289" r:id="rId22"/>
    <p:sldId id="317" r:id="rId23"/>
    <p:sldId id="288" r:id="rId24"/>
    <p:sldId id="318" r:id="rId25"/>
    <p:sldId id="339" r:id="rId26"/>
    <p:sldId id="346" r:id="rId27"/>
    <p:sldId id="340" r:id="rId28"/>
    <p:sldId id="341" r:id="rId29"/>
    <p:sldId id="354" r:id="rId30"/>
    <p:sldId id="347" r:id="rId31"/>
    <p:sldId id="355" r:id="rId32"/>
    <p:sldId id="356" r:id="rId33"/>
    <p:sldId id="357" r:id="rId34"/>
    <p:sldId id="358" r:id="rId35"/>
    <p:sldId id="348" r:id="rId36"/>
    <p:sldId id="334" r:id="rId37"/>
    <p:sldId id="335" r:id="rId38"/>
    <p:sldId id="336" r:id="rId39"/>
    <p:sldId id="337" r:id="rId40"/>
    <p:sldId id="359" r:id="rId41"/>
    <p:sldId id="338" r:id="rId42"/>
    <p:sldId id="360" r:id="rId43"/>
    <p:sldId id="361" r:id="rId44"/>
    <p:sldId id="278" r:id="rId45"/>
  </p:sldIdLst>
  <p:sldSz cx="9144000" cy="6858000" type="screen4x3"/>
  <p:notesSz cx="6797675" cy="9926638"/>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297A"/>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7" d="100"/>
          <a:sy n="87" d="100"/>
        </p:scale>
        <p:origin x="109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E7B8894-79E8-4570-99AA-1624B15399AA}" type="datetimeFigureOut">
              <a:rPr lang="he-IL" smtClean="0"/>
              <a:t>י'/שבט/תשע"ז</a:t>
            </a:fld>
            <a:endParaRPr lang="he-IL"/>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he-IL"/>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EFEEFF5C-77B6-4ABB-9B22-6563F1741C98}" type="slidenum">
              <a:rPr lang="he-IL" smtClean="0"/>
              <a:t>‹#›</a:t>
            </a:fld>
            <a:endParaRPr lang="he-IL"/>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nchor="ct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FE7B8894-79E8-4570-99AA-1624B15399AA}" type="datetimeFigureOut">
              <a:rPr lang="he-IL" smtClean="0"/>
              <a:t>י'/שבט/תשע"ז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FEEFF5C-77B6-4ABB-9B22-6563F1741C98}" type="slidenum">
              <a:rPr lang="he-IL" smtClean="0"/>
              <a:t>‹#›</a:t>
            </a:fld>
            <a:endParaRPr lang="he-IL"/>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FE7B8894-79E8-4570-99AA-1624B15399AA}" type="datetimeFigureOut">
              <a:rPr lang="he-IL" smtClean="0"/>
              <a:t>י'/שבט/תשע"ז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FEEFF5C-77B6-4ABB-9B22-6563F1741C98}" type="slidenum">
              <a:rPr lang="he-IL" smtClean="0"/>
              <a:t>‹#›</a:t>
            </a:fld>
            <a:endParaRPr lang="he-IL"/>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FE7B8894-79E8-4570-99AA-1624B15399AA}" type="datetimeFigureOut">
              <a:rPr lang="he-IL" smtClean="0"/>
              <a:t>י'/שבט/תשע"ז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FEEFF5C-77B6-4ABB-9B22-6563F1741C98}" type="slidenum">
              <a:rPr lang="he-IL" smtClean="0"/>
              <a:t>‹#›</a:t>
            </a:fld>
            <a:endParaRPr lang="he-IL"/>
          </a:p>
        </p:txBody>
      </p:sp>
      <p:sp>
        <p:nvSpPr>
          <p:cNvPr id="11" name="Title 10"/>
          <p:cNvSpPr>
            <a:spLocks noGrp="1"/>
          </p:cNvSpPr>
          <p:nvPr>
            <p:ph type="title"/>
          </p:nvPr>
        </p:nvSpPr>
        <p:spPr/>
        <p:txBody>
          <a:bodyPr/>
          <a:lstStyle/>
          <a:p>
            <a:r>
              <a:rPr lang="he-IL" smtClean="0"/>
              <a:t>לחץ כדי לערוך סגנון כותרת של תבנית בסיס</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FE7B8894-79E8-4570-99AA-1624B15399AA}" type="datetimeFigureOut">
              <a:rPr lang="he-IL" smtClean="0"/>
              <a:t>י'/שבט/תשע"ז</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FEEFF5C-77B6-4ABB-9B22-6563F1741C98}" type="slidenum">
              <a:rPr lang="he-IL" smtClean="0"/>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E7B8894-79E8-4570-99AA-1624B15399AA}" type="datetimeFigureOut">
              <a:rPr lang="he-IL" smtClean="0"/>
              <a:t>י'/שבט/תשע"ז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EFEEFF5C-77B6-4ABB-9B22-6563F1741C98}" type="slidenum">
              <a:rPr lang="he-IL" smtClean="0"/>
              <a:t>‹#›</a:t>
            </a:fld>
            <a:endParaRPr lang="he-IL"/>
          </a:p>
        </p:txBody>
      </p:sp>
      <p:sp>
        <p:nvSpPr>
          <p:cNvPr id="12" name="Title 11"/>
          <p:cNvSpPr>
            <a:spLocks noGrp="1"/>
          </p:cNvSpPr>
          <p:nvPr>
            <p:ph type="title"/>
          </p:nvPr>
        </p:nvSpPr>
        <p:spPr/>
        <p:txBody>
          <a:bodyPr/>
          <a:lstStyle>
            <a:lvl1pPr>
              <a:defRPr>
                <a:solidFill>
                  <a:schemeClr val="tx2"/>
                </a:solidFill>
              </a:defRPr>
            </a:lvl1pPr>
          </a:lstStyle>
          <a:p>
            <a:r>
              <a:rPr lang="he-IL" smtClean="0"/>
              <a:t>לחץ כדי לערוך סגנון כותרת של תבנית בסיס</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FE7B8894-79E8-4570-99AA-1624B15399AA}" type="datetimeFigureOut">
              <a:rPr lang="he-IL" smtClean="0"/>
              <a:t>י'/שבט/תשע"ז</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EFEEFF5C-77B6-4ABB-9B22-6563F1741C98}" type="slidenum">
              <a:rPr lang="he-IL" smtClean="0"/>
              <a:t>‹#›</a:t>
            </a:fld>
            <a:endParaRPr lang="he-IL"/>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FE7B8894-79E8-4570-99AA-1624B15399AA}" type="datetimeFigureOut">
              <a:rPr lang="he-IL" smtClean="0"/>
              <a:t>י'/שבט/תשע"ז</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EFEEFF5C-77B6-4ABB-9B22-6563F1741C98}" type="slidenum">
              <a:rPr lang="he-IL" smtClean="0"/>
              <a:t>‹#›</a:t>
            </a:fld>
            <a:endParaRPr lang="he-IL"/>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B8894-79E8-4570-99AA-1624B15399AA}" type="datetimeFigureOut">
              <a:rPr lang="he-IL" smtClean="0"/>
              <a:t>י'/שבט/תשע"ז</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EFEEFF5C-77B6-4ABB-9B22-6563F1741C98}"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he-IL" smtClean="0"/>
              <a:t>לחץ כדי לערוך סגנון כותרת של תבנית בסיס</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FE7B8894-79E8-4570-99AA-1624B15399AA}" type="datetimeFigureOut">
              <a:rPr lang="he-IL" smtClean="0"/>
              <a:t>י'/שבט/תשע"ז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EFEEFF5C-77B6-4ABB-9B22-6563F1741C98}"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he-IL" smtClean="0"/>
              <a:t>לחץ כדי לערוך סגנון כותרת של תבנית בסיס</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FE7B8894-79E8-4570-99AA-1624B15399AA}" type="datetimeFigureOut">
              <a:rPr lang="he-IL" smtClean="0"/>
              <a:t>י'/שבט/תשע"ז</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EFEEFF5C-77B6-4ABB-9B22-6563F1741C98}" type="slidenum">
              <a:rPr lang="he-IL" smtClean="0"/>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duotone>
              <a:schemeClr val="bg1">
                <a:tint val="93000"/>
                <a:shade val="20000"/>
              </a:schemeClr>
              <a:schemeClr val="bg1">
                <a:tint val="90000"/>
                <a:shade val="85000"/>
                <a:satMod val="115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E7B8894-79E8-4570-99AA-1624B15399AA}" type="datetimeFigureOut">
              <a:rPr lang="he-IL" smtClean="0"/>
              <a:t>י'/שבט/תשע"ז</a:t>
            </a:fld>
            <a:endParaRPr lang="he-IL"/>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he-IL"/>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EFEEFF5C-77B6-4ABB-9B22-6563F1741C98}"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 Id="rId5" Type="http://schemas.openxmlformats.org/officeDocument/2006/relationships/image" Target="cid:ii_157656daf9ef5e1c" TargetMode="Externa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duotone>
              <a:schemeClr val="accent4">
                <a:shade val="45000"/>
                <a:satMod val="135000"/>
              </a:schemeClr>
              <a:prstClr val="white"/>
            </a:duotone>
          </a:blip>
          <a:srcRect/>
          <a:stretch>
            <a:fillRect t="-17000" b="-17000"/>
          </a:stretch>
        </a:blipFill>
        <a:effectLst/>
      </p:bgPr>
    </p:bg>
    <p:spTree>
      <p:nvGrpSpPr>
        <p:cNvPr id="1" name=""/>
        <p:cNvGrpSpPr/>
        <p:nvPr/>
      </p:nvGrpSpPr>
      <p:grpSpPr>
        <a:xfrm>
          <a:off x="0" y="0"/>
          <a:ext cx="0" cy="0"/>
          <a:chOff x="0" y="0"/>
          <a:chExt cx="0" cy="0"/>
        </a:xfrm>
      </p:grpSpPr>
      <p:pic>
        <p:nvPicPr>
          <p:cNvPr id="1026" name="Picture 2" descr="C:\Users\bat-el\Desktop\נהריים\מצגת לכנס\לוגו בעברית.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5706" y="3834883"/>
            <a:ext cx="4562720" cy="2316620"/>
          </a:xfrm>
          <a:prstGeom prst="rect">
            <a:avLst/>
          </a:prstGeom>
          <a:noFill/>
          <a:extLst>
            <a:ext uri="{909E8E84-426E-40DD-AFC4-6F175D3DCCD1}">
              <a14:hiddenFill xmlns:a14="http://schemas.microsoft.com/office/drawing/2010/main">
                <a:solidFill>
                  <a:srgbClr val="FFFFFF"/>
                </a:solidFill>
              </a14:hiddenFill>
            </a:ext>
          </a:extLst>
        </p:spPr>
      </p:pic>
      <p:pic>
        <p:nvPicPr>
          <p:cNvPr id="7" name="תמונה 6" descr="תמונה מוטבעת 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5029200" y="3544078"/>
            <a:ext cx="3581400" cy="2772861"/>
          </a:xfrm>
          <a:prstGeom prst="rect">
            <a:avLst/>
          </a:prstGeom>
          <a:noFill/>
          <a:ln>
            <a:noFill/>
          </a:ln>
        </p:spPr>
      </p:pic>
      <p:sp>
        <p:nvSpPr>
          <p:cNvPr id="6" name="כותרת 1"/>
          <p:cNvSpPr>
            <a:spLocks noGrp="1"/>
          </p:cNvSpPr>
          <p:nvPr>
            <p:ph type="ctrTitle"/>
          </p:nvPr>
        </p:nvSpPr>
        <p:spPr>
          <a:xfrm>
            <a:off x="533400" y="544488"/>
            <a:ext cx="8077200" cy="750912"/>
          </a:xfrm>
        </p:spPr>
        <p:txBody>
          <a:bodyPr>
            <a:noAutofit/>
          </a:bodyPr>
          <a:lstStyle/>
          <a:p>
            <a:r>
              <a:rPr lang="he-IL" sz="4400" b="1" dirty="0" smtClean="0">
                <a:solidFill>
                  <a:srgbClr val="C00000"/>
                </a:solidFill>
                <a:cs typeface="David" pitchFamily="2" charset="-79"/>
              </a:rPr>
              <a:t>רפורמת המס בחוק ההסדרים 2017</a:t>
            </a:r>
            <a:endParaRPr lang="he-IL" sz="4400" b="1" dirty="0">
              <a:solidFill>
                <a:srgbClr val="C00000"/>
              </a:solidFill>
              <a:cs typeface="David" pitchFamily="2" charset="-79"/>
            </a:endParaRPr>
          </a:p>
        </p:txBody>
      </p:sp>
      <p:sp>
        <p:nvSpPr>
          <p:cNvPr id="8" name="כותרת משנה 2"/>
          <p:cNvSpPr txBox="1">
            <a:spLocks/>
          </p:cNvSpPr>
          <p:nvPr/>
        </p:nvSpPr>
        <p:spPr>
          <a:xfrm>
            <a:off x="1066800" y="1676400"/>
            <a:ext cx="6942026" cy="1389037"/>
          </a:xfrm>
          <a:prstGeom prst="rect">
            <a:avLst/>
          </a:prstGeom>
        </p:spPr>
        <p:txBody>
          <a:bodyPr vert="horz" lIns="91440" tIns="45720" rIns="91440" bIns="45720" rtlCol="0">
            <a:noAutofit/>
          </a:bodyPr>
          <a:lstStyle>
            <a:lvl1pPr marL="0" indent="0" algn="ctr" defTabSz="914400" rtl="1" eaLnBrk="1" latinLnBrk="0" hangingPunct="1">
              <a:spcBef>
                <a:spcPct val="20000"/>
              </a:spcBef>
              <a:buClr>
                <a:schemeClr val="accent1"/>
              </a:buClr>
              <a:buFont typeface="Wingdings" pitchFamily="2" charset="2"/>
              <a:buNone/>
              <a:defRPr sz="2400" kern="1200">
                <a:solidFill>
                  <a:schemeClr val="tx1"/>
                </a:solidFill>
                <a:effectLst>
                  <a:outerShdw blurRad="34925" dist="12700" dir="14400000" rotWithShape="0">
                    <a:prstClr val="black">
                      <a:alpha val="21000"/>
                    </a:prstClr>
                  </a:outerShdw>
                </a:effectLst>
                <a:latin typeface="+mn-lt"/>
                <a:ea typeface="+mn-ea"/>
                <a:cs typeface="+mn-cs"/>
              </a:defRPr>
            </a:lvl1pPr>
            <a:lvl2pPr marL="457200" indent="0" algn="ctr" defTabSz="914400" rtl="1" eaLnBrk="1" latinLnBrk="0" hangingPunct="1">
              <a:spcBef>
                <a:spcPct val="20000"/>
              </a:spcBef>
              <a:buClr>
                <a:schemeClr val="accent1"/>
              </a:buClr>
              <a:buFont typeface="Wingdings" pitchFamily="2" charset="2"/>
              <a:buNone/>
              <a:defRPr sz="2200" kern="1200">
                <a:solidFill>
                  <a:schemeClr val="tx1">
                    <a:tint val="75000"/>
                  </a:schemeClr>
                </a:solidFill>
                <a:latin typeface="+mn-lt"/>
                <a:ea typeface="+mn-ea"/>
                <a:cs typeface="+mn-cs"/>
              </a:defRPr>
            </a:lvl2pPr>
            <a:lvl3pPr marL="914400" indent="0" algn="ctr" defTabSz="914400" rtl="1"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3pPr>
            <a:lvl4pPr marL="1371600" indent="0" algn="ctr" defTabSz="914400" rtl="1" eaLnBrk="1" latinLnBrk="0" hangingPunct="1">
              <a:spcBef>
                <a:spcPct val="20000"/>
              </a:spcBef>
              <a:buClr>
                <a:schemeClr val="accent1"/>
              </a:buClr>
              <a:buFont typeface="Wingdings" pitchFamily="2" charset="2"/>
              <a:buNone/>
              <a:defRPr sz="1800" kern="1200">
                <a:solidFill>
                  <a:schemeClr val="tx1">
                    <a:tint val="75000"/>
                  </a:schemeClr>
                </a:solidFill>
                <a:latin typeface="+mn-lt"/>
                <a:ea typeface="+mn-ea"/>
                <a:cs typeface="+mn-cs"/>
              </a:defRPr>
            </a:lvl4pPr>
            <a:lvl5pPr marL="1828800" indent="0" algn="ctr" defTabSz="914400" rtl="1" eaLnBrk="1" latinLnBrk="0" hangingPunct="1">
              <a:spcBef>
                <a:spcPct val="20000"/>
              </a:spcBef>
              <a:buClr>
                <a:schemeClr val="accent1"/>
              </a:buClr>
              <a:buFont typeface="Wingdings" pitchFamily="2" charset="2"/>
              <a:buNone/>
              <a:defRPr sz="1600" kern="1200">
                <a:solidFill>
                  <a:schemeClr val="tx1">
                    <a:tint val="75000"/>
                  </a:schemeClr>
                </a:solidFill>
                <a:latin typeface="+mn-lt"/>
                <a:ea typeface="+mn-ea"/>
                <a:cs typeface="+mn-cs"/>
              </a:defRPr>
            </a:lvl5pPr>
            <a:lvl6pPr marL="2286000" indent="0" algn="ctr" defTabSz="914400" rtl="1"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6pPr>
            <a:lvl7pPr marL="2743200" indent="0" algn="ctr" defTabSz="914400" rtl="1"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7pPr>
            <a:lvl8pPr marL="3200400" indent="0" algn="ctr" defTabSz="914400" rtl="1"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8pPr>
            <a:lvl9pPr marL="3657600" indent="0" algn="ctr" defTabSz="914400" rtl="1"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9pPr>
          </a:lstStyle>
          <a:p>
            <a:r>
              <a:rPr lang="he-IL" sz="2800" b="1" dirty="0" smtClean="0">
                <a:solidFill>
                  <a:srgbClr val="002060"/>
                </a:solidFill>
                <a:cs typeface="David" pitchFamily="2" charset="-79"/>
              </a:rPr>
              <a:t>המרצה: עו"ד אסף הופמן</a:t>
            </a:r>
          </a:p>
          <a:p>
            <a:r>
              <a:rPr lang="he-IL" sz="2800" b="1" dirty="0" smtClean="0">
                <a:solidFill>
                  <a:srgbClr val="002060"/>
                </a:solidFill>
                <a:cs typeface="David" pitchFamily="2" charset="-79"/>
              </a:rPr>
              <a:t>שותף במשרד עורכי הדין דורון, טיקוצקי, קנטור, גוטמן, צדרבוים ושות'</a:t>
            </a:r>
          </a:p>
        </p:txBody>
      </p:sp>
    </p:spTree>
    <p:extLst>
      <p:ext uri="{BB962C8B-B14F-4D97-AF65-F5344CB8AC3E}">
        <p14:creationId xmlns:p14="http://schemas.microsoft.com/office/powerpoint/2010/main" val="3785340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b="1" u="sng" dirty="0" smtClean="0">
                <a:solidFill>
                  <a:srgbClr val="C00000"/>
                </a:solidFill>
                <a:cs typeface="+mn-cs"/>
              </a:rPr>
              <a:t>מס בגין ריבוי דירות – בעלות בדירה</a:t>
            </a:r>
            <a:endParaRPr lang="he-IL" b="1" u="sng" dirty="0">
              <a:solidFill>
                <a:srgbClr val="C00000"/>
              </a:solidFill>
              <a:cs typeface="+mn-cs"/>
            </a:endParaRPr>
          </a:p>
        </p:txBody>
      </p:sp>
      <p:sp>
        <p:nvSpPr>
          <p:cNvPr id="8" name="TextBox 7"/>
          <p:cNvSpPr txBox="1"/>
          <p:nvPr/>
        </p:nvSpPr>
        <p:spPr>
          <a:xfrm>
            <a:off x="685800" y="2143304"/>
            <a:ext cx="7696200" cy="3724096"/>
          </a:xfrm>
          <a:prstGeom prst="rect">
            <a:avLst/>
          </a:prstGeom>
          <a:noFill/>
        </p:spPr>
        <p:txBody>
          <a:bodyPr wrap="square" rtlCol="1">
            <a:spAutoFit/>
          </a:bodyPr>
          <a:lstStyle/>
          <a:p>
            <a:pPr lvl="0" hangingPunct="0">
              <a:spcAft>
                <a:spcPts val="1200"/>
              </a:spcAft>
            </a:pPr>
            <a:r>
              <a:rPr lang="he-IL" sz="3200" b="1" u="sng" dirty="0" smtClean="0"/>
              <a:t>סעיף 115 לחוק ההסדרים</a:t>
            </a:r>
            <a:r>
              <a:rPr lang="he-IL" sz="3200" b="1" dirty="0" smtClean="0"/>
              <a:t>:</a:t>
            </a:r>
            <a:endParaRPr lang="he-IL" sz="3200" b="1" u="sng" dirty="0"/>
          </a:p>
          <a:p>
            <a:pPr marL="442913" indent="-442913" algn="just">
              <a:spcAft>
                <a:spcPts val="1200"/>
              </a:spcAft>
              <a:buFont typeface="Wingdings" panose="05000000000000000000" pitchFamily="2" charset="2"/>
              <a:buChar char="§"/>
            </a:pPr>
            <a:r>
              <a:rPr lang="he-IL" sz="2200" dirty="0"/>
              <a:t>"</a:t>
            </a:r>
            <a:r>
              <a:rPr lang="he-IL" sz="2200" b="1" dirty="0"/>
              <a:t>בעל</a:t>
            </a:r>
            <a:r>
              <a:rPr lang="he-IL" sz="2200" dirty="0"/>
              <a:t>" או </a:t>
            </a:r>
            <a:r>
              <a:rPr lang="he-IL" sz="2200" b="1" dirty="0"/>
              <a:t>"בעלות"</a:t>
            </a:r>
            <a:r>
              <a:rPr lang="he-IL" sz="2200" dirty="0"/>
              <a:t>, לעניין דירת מגורים - מי שיש לו זכות במקרקעין בדירת </a:t>
            </a:r>
            <a:r>
              <a:rPr lang="he-IL" sz="2200" dirty="0" smtClean="0"/>
              <a:t>מגורים; </a:t>
            </a:r>
            <a:r>
              <a:rPr lang="he-IL" sz="2200" dirty="0"/>
              <a:t>ואולם, לעניין דירת מגורים הנמצאת באזור כהגדרתו בסעיף 16א(א) לחוק מיסוי מקרקעין - ובלבד שהוא אזרח ישראל כהגדרתו באותו סעיף;</a:t>
            </a:r>
          </a:p>
          <a:p>
            <a:pPr marL="442913" indent="-442913" algn="just">
              <a:spcAft>
                <a:spcPts val="1200"/>
              </a:spcAft>
              <a:buFont typeface="Wingdings" panose="05000000000000000000" pitchFamily="2" charset="2"/>
              <a:buChar char="§"/>
            </a:pPr>
            <a:r>
              <a:rPr lang="he-IL" sz="2200" dirty="0" smtClean="0"/>
              <a:t>"</a:t>
            </a:r>
            <a:r>
              <a:rPr lang="he-IL" sz="2200" b="1" dirty="0"/>
              <a:t>דירת מגורים</a:t>
            </a:r>
            <a:r>
              <a:rPr lang="he-IL" sz="2200" dirty="0"/>
              <a:t>" - דירה או חלק ממנה, שבנייתה </a:t>
            </a:r>
            <a:r>
              <a:rPr lang="he-IL" sz="2200" b="1" u="sng" dirty="0"/>
              <a:t>הושלמה</a:t>
            </a:r>
            <a:r>
              <a:rPr lang="he-IL" sz="2200" dirty="0"/>
              <a:t>, הנמצאת בישראל או באזור כהגדרתו בסעיף 16א(א) לחוק מיסוי מקרקעין, והיא מיועדת למגורים </a:t>
            </a:r>
            <a:r>
              <a:rPr lang="he-IL" sz="2200" b="1" dirty="0"/>
              <a:t>לפי טיבה או לפי התכנית החלה עליה </a:t>
            </a:r>
            <a:r>
              <a:rPr lang="he-IL" sz="2200" dirty="0"/>
              <a:t>לפי חוק התכנון והבנייה, התשכ"ה-1965, או משמשת למגורים</a:t>
            </a:r>
            <a:r>
              <a:rPr lang="he-IL" sz="2200" dirty="0" smtClean="0"/>
              <a:t>;</a:t>
            </a:r>
            <a:endParaRPr lang="he-IL" sz="22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64053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67349"/>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500" b="1" u="sng" dirty="0" smtClean="0">
                <a:solidFill>
                  <a:srgbClr val="C00000"/>
                </a:solidFill>
                <a:cs typeface="+mn-cs"/>
              </a:rPr>
              <a:t>מס בגין ריבוי דירות – חזקות חלוטות לעניין בעלות</a:t>
            </a:r>
            <a:endParaRPr lang="he-IL" sz="3500" b="1" u="sng" dirty="0">
              <a:solidFill>
                <a:srgbClr val="C00000"/>
              </a:solidFill>
              <a:cs typeface="+mn-cs"/>
            </a:endParaRPr>
          </a:p>
        </p:txBody>
      </p:sp>
      <p:sp>
        <p:nvSpPr>
          <p:cNvPr id="8" name="TextBox 7"/>
          <p:cNvSpPr txBox="1"/>
          <p:nvPr/>
        </p:nvSpPr>
        <p:spPr>
          <a:xfrm>
            <a:off x="1018990" y="2133600"/>
            <a:ext cx="7086600" cy="3200876"/>
          </a:xfrm>
          <a:prstGeom prst="rect">
            <a:avLst/>
          </a:prstGeom>
          <a:noFill/>
        </p:spPr>
        <p:txBody>
          <a:bodyPr wrap="square" rtlCol="1">
            <a:spAutoFit/>
          </a:bodyPr>
          <a:lstStyle/>
          <a:p>
            <a:pPr lvl="0" hangingPunct="0">
              <a:spcAft>
                <a:spcPts val="1200"/>
              </a:spcAft>
            </a:pPr>
            <a:r>
              <a:rPr lang="he-IL" sz="3200" b="1" u="sng" dirty="0" smtClean="0"/>
              <a:t>סעיף 119 לחוק ההסדרים – חזקה חלוטה 1</a:t>
            </a:r>
            <a:r>
              <a:rPr lang="he-IL" sz="3200" b="1" dirty="0" smtClean="0"/>
              <a:t>:</a:t>
            </a:r>
            <a:r>
              <a:rPr lang="he-IL" sz="3200" b="1" u="sng" dirty="0" smtClean="0"/>
              <a:t> </a:t>
            </a:r>
          </a:p>
          <a:p>
            <a:pPr algn="just" hangingPunct="0"/>
            <a:r>
              <a:rPr lang="he-IL" sz="3200" dirty="0"/>
              <a:t>יראו כדירת מגורים בבעלותו של יחיד גם דירת מגורים שהיא בבעלותו של </a:t>
            </a:r>
            <a:r>
              <a:rPr lang="he-IL" sz="3200" b="1" dirty="0"/>
              <a:t>איגוד מעטים</a:t>
            </a:r>
            <a:r>
              <a:rPr lang="he-IL" sz="3200" dirty="0"/>
              <a:t>, אם יש ליחיד, באמצעות </a:t>
            </a:r>
            <a:r>
              <a:rPr lang="he-IL" sz="3200" b="1" dirty="0"/>
              <a:t>זכויות באיגוד</a:t>
            </a:r>
            <a:r>
              <a:rPr lang="he-IL" sz="3200" dirty="0"/>
              <a:t>, במישרין או בעקיפין, חלק בבעלות בדירה, בהתאם לזכויותיו </a:t>
            </a:r>
            <a:r>
              <a:rPr lang="he-IL" sz="3200" dirty="0" smtClean="0"/>
              <a:t>באיגוד.</a:t>
            </a:r>
            <a:endParaRPr lang="en-US" sz="3200" dirty="0" smtClean="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7930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67349"/>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500" b="1" u="sng" dirty="0" smtClean="0">
                <a:solidFill>
                  <a:srgbClr val="C00000"/>
                </a:solidFill>
                <a:cs typeface="+mn-cs"/>
              </a:rPr>
              <a:t>מס בגין ריבוי דירות – חזקות חלוטות לעניין בעלות</a:t>
            </a:r>
            <a:endParaRPr lang="he-IL" sz="3500" b="1" u="sng" dirty="0">
              <a:solidFill>
                <a:srgbClr val="C00000"/>
              </a:solidFill>
              <a:cs typeface="+mn-cs"/>
            </a:endParaRPr>
          </a:p>
        </p:txBody>
      </p:sp>
      <p:sp>
        <p:nvSpPr>
          <p:cNvPr id="8" name="TextBox 7"/>
          <p:cNvSpPr txBox="1"/>
          <p:nvPr/>
        </p:nvSpPr>
        <p:spPr>
          <a:xfrm>
            <a:off x="1018990" y="2133600"/>
            <a:ext cx="7086600" cy="3354765"/>
          </a:xfrm>
          <a:prstGeom prst="rect">
            <a:avLst/>
          </a:prstGeom>
          <a:noFill/>
        </p:spPr>
        <p:txBody>
          <a:bodyPr wrap="square" rtlCol="1">
            <a:spAutoFit/>
          </a:bodyPr>
          <a:lstStyle/>
          <a:p>
            <a:pPr lvl="0" hangingPunct="0">
              <a:spcAft>
                <a:spcPts val="1200"/>
              </a:spcAft>
            </a:pPr>
            <a:r>
              <a:rPr lang="he-IL" sz="3200" b="1" u="sng" dirty="0" smtClean="0"/>
              <a:t>סעיף 115 לחוק ההסדרים</a:t>
            </a:r>
            <a:r>
              <a:rPr lang="he-IL" sz="3200" b="1" dirty="0" smtClean="0"/>
              <a:t>:</a:t>
            </a:r>
            <a:r>
              <a:rPr lang="he-IL" sz="3200" b="1" u="sng" dirty="0" smtClean="0"/>
              <a:t> </a:t>
            </a:r>
          </a:p>
          <a:p>
            <a:pPr marL="442913" indent="-442913" algn="just">
              <a:spcAft>
                <a:spcPts val="1200"/>
              </a:spcAft>
              <a:buFont typeface="Wingdings" panose="05000000000000000000" pitchFamily="2" charset="2"/>
              <a:buChar char="§"/>
            </a:pPr>
            <a:r>
              <a:rPr lang="he-IL" sz="2000" dirty="0"/>
              <a:t>"</a:t>
            </a:r>
            <a:r>
              <a:rPr lang="he-IL" sz="2000" b="1" dirty="0"/>
              <a:t>איגוד מעטים</a:t>
            </a:r>
            <a:r>
              <a:rPr lang="he-IL" sz="2000" dirty="0"/>
              <a:t>" - איגוד שאין לציבור עניין ממשי בו, שחמישה בני-אדם או פחות מזה, ביחד, שולטים שליטה ישירה או עקיפה בענייניו, או יכולים לשלוט, או זכאים לרכוש שליטה כאמור, ובפרט - אך בלי לגרוע מן הכלל האמור - כשהם, ביחד, מחזיקים ברוב הזכויות באיגוד; לעניין זה, ייחשבו לאדם אחד אדם וקרובו, אדם ובא כוחו, וכן שותפים בשותפות רשומה לפי פקודת השותפויות [נוסח חדש], התשל"ה-1975;</a:t>
            </a:r>
            <a:endParaRPr lang="he-IL" sz="2000" dirty="0" smtClean="0"/>
          </a:p>
          <a:p>
            <a:pPr marL="442913" indent="-442913" algn="just">
              <a:spcAft>
                <a:spcPts val="1200"/>
              </a:spcAft>
              <a:buFont typeface="Wingdings" panose="05000000000000000000" pitchFamily="2" charset="2"/>
              <a:buChar char="§"/>
            </a:pPr>
            <a:r>
              <a:rPr lang="he-IL" sz="2000" dirty="0" smtClean="0"/>
              <a:t>"</a:t>
            </a:r>
            <a:r>
              <a:rPr lang="he-IL" sz="2000" b="1" dirty="0" smtClean="0"/>
              <a:t>זכות </a:t>
            </a:r>
            <a:r>
              <a:rPr lang="he-IL" sz="2000" b="1" dirty="0"/>
              <a:t>באיגוד</a:t>
            </a:r>
            <a:r>
              <a:rPr lang="he-IL" sz="2000" dirty="0"/>
              <a:t>" - כל אחת מאלה: הזכות לקבלת נכסי האיגוד בעת פירוקו, או הזכות לקבל רווחים;</a:t>
            </a:r>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5383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67349"/>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500" b="1" u="sng" dirty="0" smtClean="0">
                <a:solidFill>
                  <a:srgbClr val="C00000"/>
                </a:solidFill>
                <a:cs typeface="+mn-cs"/>
              </a:rPr>
              <a:t>מס בגין ריבוי דירות – חזקות חלוטות לעניין בעלות</a:t>
            </a:r>
            <a:endParaRPr lang="he-IL" sz="3500" b="1" u="sng" dirty="0">
              <a:solidFill>
                <a:srgbClr val="C00000"/>
              </a:solidFill>
              <a:cs typeface="+mn-cs"/>
            </a:endParaRPr>
          </a:p>
        </p:txBody>
      </p:sp>
      <p:sp>
        <p:nvSpPr>
          <p:cNvPr id="8" name="TextBox 7"/>
          <p:cNvSpPr txBox="1"/>
          <p:nvPr/>
        </p:nvSpPr>
        <p:spPr>
          <a:xfrm>
            <a:off x="1018990" y="2133600"/>
            <a:ext cx="7086600" cy="3200876"/>
          </a:xfrm>
          <a:prstGeom prst="rect">
            <a:avLst/>
          </a:prstGeom>
          <a:noFill/>
        </p:spPr>
        <p:txBody>
          <a:bodyPr wrap="square" rtlCol="1">
            <a:spAutoFit/>
          </a:bodyPr>
          <a:lstStyle/>
          <a:p>
            <a:pPr lvl="0" hangingPunct="0">
              <a:spcAft>
                <a:spcPts val="1200"/>
              </a:spcAft>
            </a:pPr>
            <a:r>
              <a:rPr lang="he-IL" sz="3200" b="1" u="sng" dirty="0" smtClean="0"/>
              <a:t>סעיף 119 לחוק ההסדרים – חזקה חלוטה 2</a:t>
            </a:r>
            <a:r>
              <a:rPr lang="he-IL" sz="3200" b="1" dirty="0" smtClean="0"/>
              <a:t>:</a:t>
            </a:r>
            <a:r>
              <a:rPr lang="he-IL" sz="3200" b="1" u="sng" dirty="0" smtClean="0"/>
              <a:t> </a:t>
            </a:r>
          </a:p>
          <a:p>
            <a:pPr algn="just" hangingPunct="0"/>
            <a:r>
              <a:rPr lang="he-IL" sz="3200" dirty="0"/>
              <a:t>על אף האמור בכל דין ובכל הסכם, יראו יחיד ובן זוגו, למעט בן זוג הגר דרך קבע בנפרד, וילדיהם שטרם מלאו להם 18 שנים, כבעלים אחד והחבות לפי חוק זה תהיה על היחיד ובן זוגו, יחד </a:t>
            </a:r>
            <a:r>
              <a:rPr lang="he-IL" sz="3200" dirty="0" smtClean="0"/>
              <a:t>ולחוד.</a:t>
            </a:r>
            <a:endParaRPr lang="en-US" sz="3200" dirty="0" smtClean="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20171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b="1" u="sng" dirty="0" smtClean="0">
                <a:solidFill>
                  <a:srgbClr val="C00000"/>
                </a:solidFill>
                <a:cs typeface="+mn-cs"/>
              </a:rPr>
              <a:t>מס בגין ריבוי דירות – גובה המס</a:t>
            </a:r>
            <a:endParaRPr lang="he-IL" b="1" u="sng" dirty="0">
              <a:solidFill>
                <a:srgbClr val="C00000"/>
              </a:solidFill>
              <a:cs typeface="+mn-cs"/>
            </a:endParaRPr>
          </a:p>
        </p:txBody>
      </p:sp>
      <p:sp>
        <p:nvSpPr>
          <p:cNvPr id="8" name="TextBox 7"/>
          <p:cNvSpPr txBox="1"/>
          <p:nvPr/>
        </p:nvSpPr>
        <p:spPr>
          <a:xfrm>
            <a:off x="838200" y="2133600"/>
            <a:ext cx="7467600" cy="3323987"/>
          </a:xfrm>
          <a:prstGeom prst="rect">
            <a:avLst/>
          </a:prstGeom>
          <a:noFill/>
        </p:spPr>
        <p:txBody>
          <a:bodyPr wrap="square" rtlCol="1">
            <a:spAutoFit/>
          </a:bodyPr>
          <a:lstStyle/>
          <a:p>
            <a:pPr lvl="0" hangingPunct="0">
              <a:spcAft>
                <a:spcPts val="1200"/>
              </a:spcAft>
            </a:pPr>
            <a:r>
              <a:rPr lang="he-IL" sz="3200" b="1" u="sng" dirty="0" smtClean="0"/>
              <a:t>סעיף 118 לחוק ההסדרים</a:t>
            </a:r>
            <a:r>
              <a:rPr lang="he-IL" sz="3200" b="1" dirty="0" smtClean="0"/>
              <a:t>:</a:t>
            </a:r>
            <a:r>
              <a:rPr lang="he-IL" sz="3200" b="1" u="sng" dirty="0" smtClean="0"/>
              <a:t> </a:t>
            </a:r>
          </a:p>
          <a:p>
            <a:pPr marL="631825" indent="-631825" algn="just" hangingPunct="0">
              <a:spcAft>
                <a:spcPts val="1200"/>
              </a:spcAft>
              <a:buFont typeface="Wingdings" panose="05000000000000000000" pitchFamily="2" charset="2"/>
              <a:buChar char="§"/>
            </a:pPr>
            <a:r>
              <a:rPr lang="he-IL" sz="2600" dirty="0" smtClean="0"/>
              <a:t>מס ריבוי דירות </a:t>
            </a:r>
            <a:r>
              <a:rPr lang="he-IL" sz="2600" dirty="0"/>
              <a:t>יעמוד על שיעור של 1% </a:t>
            </a:r>
            <a:r>
              <a:rPr lang="he-IL" sz="2600" b="1" dirty="0"/>
              <a:t>מהסכום הקובע</a:t>
            </a:r>
            <a:r>
              <a:rPr lang="he-IL" sz="2600" dirty="0"/>
              <a:t> כפי שמחושב בסעיף 2 </a:t>
            </a:r>
            <a:r>
              <a:rPr lang="he-IL" sz="2600" dirty="0" smtClean="0"/>
              <a:t>לתוספת, </a:t>
            </a:r>
            <a:r>
              <a:rPr lang="he-IL" sz="2600" dirty="0"/>
              <a:t>ובלבד שסכום המס השנתי, בעד כל דירה חייבת, לא יעלה על 18,000 </a:t>
            </a:r>
            <a:r>
              <a:rPr lang="he-IL" sz="2600" dirty="0" smtClean="0"/>
              <a:t>₪</a:t>
            </a:r>
            <a:r>
              <a:rPr lang="he-IL" sz="2800" dirty="0" smtClean="0"/>
              <a:t>;</a:t>
            </a:r>
            <a:endParaRPr lang="he-IL" sz="2600" dirty="0" smtClean="0"/>
          </a:p>
          <a:p>
            <a:pPr marL="631825" indent="-631825" algn="just" hangingPunct="0">
              <a:spcAft>
                <a:spcPts val="1200"/>
              </a:spcAft>
              <a:buFont typeface="Wingdings" panose="05000000000000000000" pitchFamily="2" charset="2"/>
              <a:buChar char="§"/>
            </a:pPr>
            <a:r>
              <a:rPr lang="he-IL" sz="2600" dirty="0" smtClean="0"/>
              <a:t>מס </a:t>
            </a:r>
            <a:r>
              <a:rPr lang="he-IL" sz="2600" dirty="0"/>
              <a:t>ריבוי דירות שישלם חייב במס שהוא בעל חלק מדירה חייבת יהיה סכום המס החל על אותה דירה כשהוא מוכפל בשיעור בעלותו בדירה.</a:t>
            </a:r>
            <a:endParaRPr lang="en-US" sz="2600" dirty="0" smtClean="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643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457200"/>
            <a:ext cx="8458200" cy="9996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מס בגין ריבוי דירות – הסכום הקובע כשסכום דירות ההשקעה בין 1,150,000 ₪ ל- 1,400,000 ₪</a:t>
            </a:r>
            <a:endParaRPr lang="he-IL" sz="3600" b="1" u="sng" dirty="0">
              <a:solidFill>
                <a:srgbClr val="C00000"/>
              </a:solidFill>
              <a:cs typeface="+mn-cs"/>
            </a:endParaRPr>
          </a:p>
        </p:txBody>
      </p:sp>
      <p:sp>
        <p:nvSpPr>
          <p:cNvPr id="8" name="TextBox 7"/>
          <p:cNvSpPr txBox="1"/>
          <p:nvPr/>
        </p:nvSpPr>
        <p:spPr>
          <a:xfrm>
            <a:off x="752290" y="2133599"/>
            <a:ext cx="7620000" cy="3477875"/>
          </a:xfrm>
          <a:prstGeom prst="rect">
            <a:avLst/>
          </a:prstGeom>
          <a:noFill/>
        </p:spPr>
        <p:txBody>
          <a:bodyPr wrap="square" rtlCol="1">
            <a:spAutoFit/>
          </a:bodyPr>
          <a:lstStyle/>
          <a:p>
            <a:pPr lvl="0" hangingPunct="0">
              <a:spcAft>
                <a:spcPts val="1200"/>
              </a:spcAft>
            </a:pPr>
            <a:r>
              <a:rPr lang="he-IL" sz="3200" b="1" u="sng" dirty="0" smtClean="0"/>
              <a:t>סעיף 118 לחוק ההסדרים</a:t>
            </a:r>
            <a:r>
              <a:rPr lang="he-IL" sz="3200" b="1" dirty="0" smtClean="0"/>
              <a:t>:</a:t>
            </a:r>
            <a:r>
              <a:rPr lang="he-IL" sz="3200" b="1" u="sng" dirty="0" smtClean="0"/>
              <a:t> </a:t>
            </a:r>
          </a:p>
          <a:p>
            <a:pPr lvl="0" algn="just" hangingPunct="0">
              <a:spcAft>
                <a:spcPts val="1200"/>
              </a:spcAft>
            </a:pPr>
            <a:r>
              <a:rPr lang="he-IL" sz="2100" dirty="0"/>
              <a:t>על אף האמור לעיל, הסכום הקובע שעליו ישלם החייב במס שסכום דירות ההשקעה שלו עולה על 1,150,000 ₪ אך נמוך מ-1,400,000 ₪ </a:t>
            </a:r>
            <a:r>
              <a:rPr lang="he-IL" sz="2100" dirty="0" smtClean="0"/>
              <a:t>יהיה:</a:t>
            </a:r>
          </a:p>
          <a:p>
            <a:pPr lvl="0" algn="just" hangingPunct="0">
              <a:spcAft>
                <a:spcPts val="1200"/>
              </a:spcAft>
            </a:pPr>
            <a:endParaRPr lang="he-IL" sz="3200" dirty="0" smtClean="0"/>
          </a:p>
          <a:p>
            <a:pPr lvl="0" algn="just" hangingPunct="0">
              <a:spcAft>
                <a:spcPts val="1200"/>
              </a:spcAft>
            </a:pPr>
            <a:endParaRPr lang="he-IL" sz="3200" dirty="0"/>
          </a:p>
          <a:p>
            <a:pPr lvl="0" algn="just" hangingPunct="0">
              <a:spcAft>
                <a:spcPts val="1200"/>
              </a:spcAft>
            </a:pPr>
            <a:r>
              <a:rPr lang="he-IL" sz="2100" b="1" dirty="0" smtClean="0"/>
              <a:t>"סכום דירות ההשקעה"</a:t>
            </a:r>
            <a:r>
              <a:rPr lang="he-IL" sz="2100" dirty="0" smtClean="0"/>
              <a:t> - צירוף </a:t>
            </a:r>
            <a:r>
              <a:rPr lang="he-IL" sz="2100" dirty="0"/>
              <a:t>של הסכום הקובע המיוחס לכל הדירות </a:t>
            </a:r>
            <a:r>
              <a:rPr lang="he-IL" sz="2100" dirty="0" smtClean="0"/>
              <a:t>שבבעלות החייב במס, </a:t>
            </a:r>
            <a:r>
              <a:rPr lang="he-IL" sz="2100" dirty="0"/>
              <a:t>למעט הדירה שהסכום הקובע לגביה הוא הגבוה </a:t>
            </a:r>
            <a:r>
              <a:rPr lang="he-IL" sz="2100" dirty="0" smtClean="0"/>
              <a:t>ביותר.</a:t>
            </a:r>
            <a:endParaRPr lang="he-IL" sz="2100" b="1" u="sng" dirty="0" smtClean="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קבוצה 16"/>
          <p:cNvGrpSpPr/>
          <p:nvPr/>
        </p:nvGrpSpPr>
        <p:grpSpPr>
          <a:xfrm>
            <a:off x="1370814" y="3590827"/>
            <a:ext cx="6106213" cy="1229012"/>
            <a:chOff x="1361387" y="3657600"/>
            <a:chExt cx="6106213" cy="1229012"/>
          </a:xfrm>
        </p:grpSpPr>
        <p:sp>
          <p:nvSpPr>
            <p:cNvPr id="7" name="מלבן 6"/>
            <p:cNvSpPr/>
            <p:nvPr/>
          </p:nvSpPr>
          <p:spPr>
            <a:xfrm>
              <a:off x="2418762" y="4493357"/>
              <a:ext cx="1582132" cy="3932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smtClean="0">
                  <a:solidFill>
                    <a:schemeClr val="tx1"/>
                  </a:solidFill>
                </a:rPr>
                <a:t>הסכום המתואם</a:t>
              </a:r>
              <a:endParaRPr lang="en-US" dirty="0">
                <a:solidFill>
                  <a:schemeClr val="tx1"/>
                </a:solidFill>
              </a:endParaRPr>
            </a:p>
          </p:txBody>
        </p:sp>
        <p:grpSp>
          <p:nvGrpSpPr>
            <p:cNvPr id="13" name="קבוצה 12"/>
            <p:cNvGrpSpPr/>
            <p:nvPr/>
          </p:nvGrpSpPr>
          <p:grpSpPr>
            <a:xfrm>
              <a:off x="1361387" y="3657600"/>
              <a:ext cx="6106213" cy="685652"/>
              <a:chOff x="1143000" y="3762081"/>
              <a:chExt cx="6106213" cy="685652"/>
            </a:xfrm>
          </p:grpSpPr>
          <p:sp>
            <p:nvSpPr>
              <p:cNvPr id="2" name="מלבן 1"/>
              <p:cNvSpPr/>
              <p:nvPr/>
            </p:nvSpPr>
            <p:spPr>
              <a:xfrm>
                <a:off x="1143000" y="3872537"/>
                <a:ext cx="39624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X</a:t>
                </a:r>
                <a:r>
                  <a:rPr lang="he-IL" dirty="0" smtClean="0">
                    <a:solidFill>
                      <a:schemeClr val="tx1"/>
                    </a:solidFill>
                  </a:rPr>
                  <a:t> 5.6 </a:t>
                </a:r>
                <a:r>
                  <a:rPr lang="en-US" dirty="0" smtClean="0">
                    <a:solidFill>
                      <a:schemeClr val="tx1"/>
                    </a:solidFill>
                  </a:rPr>
                  <a:t>X</a:t>
                </a:r>
                <a:r>
                  <a:rPr lang="he-IL" dirty="0" smtClean="0">
                    <a:solidFill>
                      <a:schemeClr val="tx1"/>
                    </a:solidFill>
                  </a:rPr>
                  <a:t> (1,150,000 – סכום דירות ההשקעה)</a:t>
                </a:r>
                <a:endParaRPr lang="en-US" dirty="0">
                  <a:solidFill>
                    <a:schemeClr val="tx1"/>
                  </a:solidFill>
                </a:endParaRPr>
              </a:p>
            </p:txBody>
          </p:sp>
          <p:grpSp>
            <p:nvGrpSpPr>
              <p:cNvPr id="11" name="קבוצה 10"/>
              <p:cNvGrpSpPr/>
              <p:nvPr/>
            </p:nvGrpSpPr>
            <p:grpSpPr>
              <a:xfrm>
                <a:off x="4981281" y="3762081"/>
                <a:ext cx="2267932" cy="685652"/>
                <a:chOff x="5867400" y="3505200"/>
                <a:chExt cx="2267932" cy="685652"/>
              </a:xfrm>
            </p:grpSpPr>
            <p:sp>
              <p:nvSpPr>
                <p:cNvPr id="9" name="מלבן 8"/>
                <p:cNvSpPr/>
                <p:nvPr/>
              </p:nvSpPr>
              <p:spPr>
                <a:xfrm>
                  <a:off x="5867400" y="3505200"/>
                  <a:ext cx="2267932" cy="3673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smtClean="0">
                      <a:solidFill>
                        <a:schemeClr val="tx1"/>
                      </a:solidFill>
                    </a:rPr>
                    <a:t>סכום קובע לדירה חייבת</a:t>
                  </a:r>
                  <a:endParaRPr lang="en-US" dirty="0">
                    <a:solidFill>
                      <a:schemeClr val="tx1"/>
                    </a:solidFill>
                  </a:endParaRPr>
                </a:p>
              </p:txBody>
            </p:sp>
            <p:sp>
              <p:nvSpPr>
                <p:cNvPr id="10" name="מלבן 9"/>
                <p:cNvSpPr/>
                <p:nvPr/>
              </p:nvSpPr>
              <p:spPr>
                <a:xfrm>
                  <a:off x="5867400" y="3823515"/>
                  <a:ext cx="2267932" cy="3673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smtClean="0">
                      <a:solidFill>
                        <a:schemeClr val="tx1"/>
                      </a:solidFill>
                    </a:rPr>
                    <a:t>סכום דירות ההשקעה</a:t>
                  </a:r>
                  <a:endParaRPr lang="en-US" dirty="0">
                    <a:solidFill>
                      <a:schemeClr val="tx1"/>
                    </a:solidFill>
                  </a:endParaRPr>
                </a:p>
              </p:txBody>
            </p:sp>
            <p:cxnSp>
              <p:nvCxnSpPr>
                <p:cNvPr id="6" name="מחבר ישר 5"/>
                <p:cNvCxnSpPr/>
                <p:nvPr/>
              </p:nvCxnSpPr>
              <p:spPr>
                <a:xfrm flipH="1">
                  <a:off x="5962454" y="3847708"/>
                  <a:ext cx="2057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4" name="מלבן 13"/>
            <p:cNvSpPr/>
            <p:nvPr/>
          </p:nvSpPr>
          <p:spPr>
            <a:xfrm>
              <a:off x="5535749" y="4491564"/>
              <a:ext cx="1582132" cy="3844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smtClean="0">
                  <a:solidFill>
                    <a:schemeClr val="tx1"/>
                  </a:solidFill>
                </a:rPr>
                <a:t>החלק היחסי</a:t>
              </a:r>
              <a:endParaRPr lang="en-US" dirty="0">
                <a:solidFill>
                  <a:schemeClr val="tx1"/>
                </a:solidFill>
              </a:endParaRPr>
            </a:p>
          </p:txBody>
        </p:sp>
        <p:sp>
          <p:nvSpPr>
            <p:cNvPr id="15" name="סוגר מסולסל שמאלי 14"/>
            <p:cNvSpPr/>
            <p:nvPr/>
          </p:nvSpPr>
          <p:spPr>
            <a:xfrm rot="16200000">
              <a:off x="6235268" y="3369725"/>
              <a:ext cx="220987" cy="2052000"/>
            </a:xfrm>
            <a:prstGeom prst="leftBrace">
              <a:avLst>
                <a:gd name="adj1" fmla="val 62165"/>
                <a:gd name="adj2" fmla="val 48548"/>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סוגר מסולסל שמאלי 15"/>
            <p:cNvSpPr/>
            <p:nvPr/>
          </p:nvSpPr>
          <p:spPr>
            <a:xfrm rot="16200000">
              <a:off x="3141507" y="2675228"/>
              <a:ext cx="220987" cy="3456000"/>
            </a:xfrm>
            <a:prstGeom prst="leftBrace">
              <a:avLst>
                <a:gd name="adj1" fmla="val 62165"/>
                <a:gd name="adj2" fmla="val 48548"/>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33783620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4200" b="1" u="sng" dirty="0" smtClean="0">
                <a:solidFill>
                  <a:srgbClr val="C00000"/>
                </a:solidFill>
                <a:cs typeface="+mn-cs"/>
              </a:rPr>
              <a:t>מס בגין ריבוי דירות – פטור ממס והקלות</a:t>
            </a:r>
            <a:endParaRPr lang="he-IL" sz="4200" b="1" u="sng" dirty="0">
              <a:solidFill>
                <a:srgbClr val="C00000"/>
              </a:solidFill>
              <a:cs typeface="+mn-cs"/>
            </a:endParaRPr>
          </a:p>
        </p:txBody>
      </p:sp>
      <p:sp>
        <p:nvSpPr>
          <p:cNvPr id="8" name="TextBox 7"/>
          <p:cNvSpPr txBox="1"/>
          <p:nvPr/>
        </p:nvSpPr>
        <p:spPr>
          <a:xfrm>
            <a:off x="1018990" y="2133600"/>
            <a:ext cx="7086600" cy="3585597"/>
          </a:xfrm>
          <a:prstGeom prst="rect">
            <a:avLst/>
          </a:prstGeom>
          <a:noFill/>
        </p:spPr>
        <p:txBody>
          <a:bodyPr wrap="square" rtlCol="1">
            <a:spAutoFit/>
          </a:bodyPr>
          <a:lstStyle/>
          <a:p>
            <a:pPr marL="432000" indent="-432000" algn="just" hangingPunct="0">
              <a:spcAft>
                <a:spcPts val="1200"/>
              </a:spcAft>
              <a:buFont typeface="Wingdings" panose="05000000000000000000" pitchFamily="2" charset="2"/>
              <a:buChar char="§"/>
            </a:pPr>
            <a:r>
              <a:rPr lang="he-IL" sz="2300" dirty="0" smtClean="0"/>
              <a:t>חייב במס שסכום </a:t>
            </a:r>
            <a:r>
              <a:rPr lang="he-IL" sz="2300" dirty="0"/>
              <a:t>דירות </a:t>
            </a:r>
            <a:r>
              <a:rPr lang="he-IL" sz="2300" dirty="0" smtClean="0"/>
              <a:t>ההשקעה שלו נמוך מ- 1,150,000 ₪</a:t>
            </a:r>
            <a:r>
              <a:rPr lang="he-IL" sz="2300" dirty="0"/>
              <a:t>;</a:t>
            </a:r>
          </a:p>
          <a:p>
            <a:pPr marL="432000" indent="-432000" algn="just" hangingPunct="0">
              <a:spcAft>
                <a:spcPts val="1200"/>
              </a:spcAft>
              <a:buFont typeface="Wingdings" panose="05000000000000000000" pitchFamily="2" charset="2"/>
              <a:buChar char="§"/>
            </a:pPr>
            <a:r>
              <a:rPr lang="he-IL" sz="2300" dirty="0" smtClean="0"/>
              <a:t>חייב </a:t>
            </a:r>
            <a:r>
              <a:rPr lang="he-IL" sz="2300" dirty="0"/>
              <a:t>במס, שמכר דירת מגורים עד יום </a:t>
            </a:r>
            <a:r>
              <a:rPr lang="he-IL" sz="2300" dirty="0" smtClean="0"/>
              <a:t>1.10.2017 (להלן: "</a:t>
            </a:r>
            <a:r>
              <a:rPr lang="he-IL" sz="2300" b="1" dirty="0" smtClean="0"/>
              <a:t>הדירה הנגרעת</a:t>
            </a:r>
            <a:r>
              <a:rPr lang="he-IL" sz="2300" dirty="0" smtClean="0"/>
              <a:t>"), </a:t>
            </a:r>
            <a:r>
              <a:rPr lang="he-IL" sz="2300" dirty="0"/>
              <a:t>יהיה פטור מחלק יחסי מהמס השנתי על דירה חייבת שיבחר </a:t>
            </a:r>
            <a:r>
              <a:rPr lang="he-IL" sz="2300" dirty="0" smtClean="0"/>
              <a:t>בה (לאו דווקא הדירה הנגרעת), </a:t>
            </a:r>
            <a:r>
              <a:rPr lang="he-IL" sz="2300" dirty="0"/>
              <a:t>כיחס מספר הימים שהיה בעליה של הדירה הנגרעת באותה שנת מס ל-365, ובלבד שלא מדובר במכירה </a:t>
            </a:r>
            <a:r>
              <a:rPr lang="he-IL" sz="2300" dirty="0" smtClean="0"/>
              <a:t>לקרוב</a:t>
            </a:r>
            <a:r>
              <a:rPr lang="he-IL" sz="2300" dirty="0"/>
              <a:t>;</a:t>
            </a:r>
          </a:p>
          <a:p>
            <a:pPr marL="432000" indent="-432000" algn="just" hangingPunct="0">
              <a:spcAft>
                <a:spcPts val="1200"/>
              </a:spcAft>
              <a:buFont typeface="Wingdings" panose="05000000000000000000" pitchFamily="2" charset="2"/>
              <a:buChar char="§"/>
            </a:pPr>
            <a:r>
              <a:rPr lang="he-IL" sz="2300" dirty="0" smtClean="0"/>
              <a:t>שר האוצר </a:t>
            </a:r>
            <a:r>
              <a:rPr lang="he-IL" sz="2300" dirty="0"/>
              <a:t>תנאים וסכומים למתן מענק לחייב במס שלא רכש דירת מגורים מיום </a:t>
            </a:r>
            <a:r>
              <a:rPr lang="he-IL" sz="2300" dirty="0" smtClean="0"/>
              <a:t>16.12.2016 ושמכר </a:t>
            </a:r>
            <a:r>
              <a:rPr lang="he-IL" sz="2300" dirty="0"/>
              <a:t>את דירת המגורים, עד יום </a:t>
            </a:r>
            <a:r>
              <a:rPr lang="he-IL" sz="2300" dirty="0" smtClean="0"/>
              <a:t>1.10.2017 </a:t>
            </a:r>
            <a:r>
              <a:rPr lang="he-IL" sz="2300" dirty="0"/>
              <a:t>למי שאינו </a:t>
            </a:r>
            <a:r>
              <a:rPr lang="he-IL" sz="2300" dirty="0" smtClean="0"/>
              <a:t>קרובו.</a:t>
            </a:r>
            <a:endParaRPr lang="en-US" sz="23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64408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18990" y="2133600"/>
            <a:ext cx="7086600" cy="3447098"/>
          </a:xfrm>
          <a:prstGeom prst="rect">
            <a:avLst/>
          </a:prstGeom>
          <a:noFill/>
        </p:spPr>
        <p:txBody>
          <a:bodyPr wrap="square" rtlCol="1">
            <a:spAutoFit/>
          </a:bodyPr>
          <a:lstStyle/>
          <a:p>
            <a:pPr marL="442913" indent="-442913" algn="just">
              <a:spcAft>
                <a:spcPts val="1200"/>
              </a:spcAft>
              <a:buFont typeface="+mj-lt"/>
              <a:buAutoNum type="arabicPeriod"/>
            </a:pPr>
            <a:r>
              <a:rPr lang="he-IL" sz="2200" dirty="0" smtClean="0"/>
              <a:t>דירת </a:t>
            </a:r>
            <a:r>
              <a:rPr lang="he-IL" sz="2200" dirty="0"/>
              <a:t>מגורים בבעלותם של </a:t>
            </a:r>
            <a:r>
              <a:rPr lang="he-IL" sz="2200" dirty="0" smtClean="0"/>
              <a:t>עמותה, </a:t>
            </a:r>
            <a:r>
              <a:rPr lang="he-IL" sz="2200" dirty="0"/>
              <a:t>הקדש </a:t>
            </a:r>
            <a:r>
              <a:rPr lang="he-IL" sz="2200" dirty="0" smtClean="0"/>
              <a:t>ציבורי </a:t>
            </a:r>
            <a:r>
              <a:rPr lang="he-IL" sz="2200" dirty="0"/>
              <a:t>או חברה לתועלת </a:t>
            </a:r>
            <a:r>
              <a:rPr lang="he-IL" sz="2200" dirty="0" smtClean="0"/>
              <a:t>הציבור.</a:t>
            </a:r>
          </a:p>
          <a:p>
            <a:pPr marL="442913" indent="-442913" algn="just">
              <a:spcAft>
                <a:spcPts val="1200"/>
              </a:spcAft>
              <a:buFont typeface="+mj-lt"/>
              <a:buAutoNum type="arabicPeriod"/>
            </a:pPr>
            <a:r>
              <a:rPr lang="he-IL" sz="2200" dirty="0"/>
              <a:t>ד</a:t>
            </a:r>
            <a:r>
              <a:rPr lang="he-IL" sz="2200" dirty="0" smtClean="0"/>
              <a:t>ירת מגורים שבעלה זכאי להטבות בשלה לפי פרק שביעי 1 לחוק לעידוד השקעות הון, התשי"ט-1959, בשנות המס שבהן זכאי להטבות כאמור;</a:t>
            </a:r>
            <a:endParaRPr lang="en-US" sz="2200" dirty="0" smtClean="0"/>
          </a:p>
          <a:p>
            <a:pPr marL="442913" indent="-442913" algn="just">
              <a:spcAft>
                <a:spcPts val="1200"/>
              </a:spcAft>
              <a:buFont typeface="+mj-lt"/>
              <a:buAutoNum type="arabicPeriod"/>
            </a:pPr>
            <a:r>
              <a:rPr lang="he-IL" sz="2200" dirty="0" smtClean="0"/>
              <a:t>דירת </a:t>
            </a:r>
            <a:r>
              <a:rPr lang="he-IL" sz="2200" dirty="0"/>
              <a:t>מגורים שהיא דירה בבניין להשכרה, כמשמעותה בחוק לעידוד בניית דירות להשכרה, התשס"ז-2007, אשר חברה בעלת בניין להשכרה כהגדרתה בחוק האמור, מקבלת הטבות מכוח אותו חוק בשל הבניין שבו נמצאת הדירה</a:t>
            </a:r>
            <a:r>
              <a:rPr lang="he-IL" sz="2200" dirty="0" smtClean="0"/>
              <a:t>;</a:t>
            </a:r>
            <a:endParaRPr lang="en-US" sz="22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
        <p:nvSpPr>
          <p:cNvPr id="5" name="כותרת 1"/>
          <p:cNvSpPr txBox="1">
            <a:spLocks/>
          </p:cNvSpPr>
          <p:nvPr/>
        </p:nvSpPr>
        <p:spPr>
          <a:xfrm>
            <a:off x="228600" y="304800"/>
            <a:ext cx="8686800" cy="1219200"/>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מס </a:t>
            </a:r>
            <a:r>
              <a:rPr lang="he-IL" sz="3600" b="1" u="sng" dirty="0">
                <a:solidFill>
                  <a:srgbClr val="C00000"/>
                </a:solidFill>
                <a:cs typeface="+mn-cs"/>
              </a:rPr>
              <a:t>בגין ריבוי דירות </a:t>
            </a:r>
            <a:r>
              <a:rPr lang="he-IL" sz="3600" b="1" u="sng" dirty="0" smtClean="0">
                <a:solidFill>
                  <a:srgbClr val="C00000"/>
                </a:solidFill>
                <a:cs typeface="+mn-cs"/>
              </a:rPr>
              <a:t>- דירות </a:t>
            </a:r>
            <a:r>
              <a:rPr lang="he-IL" sz="3600" b="1" u="sng" dirty="0">
                <a:solidFill>
                  <a:srgbClr val="C00000"/>
                </a:solidFill>
                <a:cs typeface="+mn-cs"/>
              </a:rPr>
              <a:t>מגורים שלא </a:t>
            </a:r>
            <a:r>
              <a:rPr lang="he-IL" sz="3600" b="1" u="sng" dirty="0" smtClean="0">
                <a:solidFill>
                  <a:srgbClr val="C00000"/>
                </a:solidFill>
                <a:cs typeface="+mn-cs"/>
              </a:rPr>
              <a:t>תימנינה כדירות </a:t>
            </a:r>
            <a:r>
              <a:rPr lang="he-IL" sz="3600" b="1" u="sng" dirty="0">
                <a:solidFill>
                  <a:srgbClr val="C00000"/>
                </a:solidFill>
                <a:cs typeface="+mn-cs"/>
              </a:rPr>
              <a:t>מגורים לצורך הטלת מס בגין ריבוי דירות </a:t>
            </a:r>
          </a:p>
        </p:txBody>
      </p:sp>
    </p:spTree>
    <p:extLst>
      <p:ext uri="{BB962C8B-B14F-4D97-AF65-F5344CB8AC3E}">
        <p14:creationId xmlns:p14="http://schemas.microsoft.com/office/powerpoint/2010/main" val="42840722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8200" y="2133600"/>
            <a:ext cx="7343590" cy="3416320"/>
          </a:xfrm>
          <a:prstGeom prst="rect">
            <a:avLst/>
          </a:prstGeom>
          <a:noFill/>
        </p:spPr>
        <p:txBody>
          <a:bodyPr wrap="square" rtlCol="1">
            <a:spAutoFit/>
          </a:bodyPr>
          <a:lstStyle/>
          <a:p>
            <a:pPr marL="442913" indent="-442913" algn="just">
              <a:spcAft>
                <a:spcPts val="1200"/>
              </a:spcAft>
              <a:buFont typeface="+mj-lt"/>
              <a:buAutoNum type="arabicPeriod" startAt="4"/>
            </a:pPr>
            <a:r>
              <a:rPr lang="he-IL" sz="2200" dirty="0"/>
              <a:t>דירת מגורים שמשמשת להשכרה לטווח ארוך לפי מכרז שפרסמה המדינה או החברה הממשלתית לדיור ולהשכרה;</a:t>
            </a:r>
          </a:p>
          <a:p>
            <a:pPr marL="442913" indent="-442913" algn="just">
              <a:spcAft>
                <a:spcPts val="1200"/>
              </a:spcAft>
              <a:buFont typeface="+mj-lt"/>
              <a:buAutoNum type="arabicPeriod" startAt="4"/>
            </a:pPr>
            <a:r>
              <a:rPr lang="he-IL" sz="2200" dirty="0" smtClean="0"/>
              <a:t>דירת מגורים המושכרת למגורים בשכירות שחוק הגנת הדייר [נוסח משולב], התשל"ב-1972, חל עליה;</a:t>
            </a:r>
          </a:p>
          <a:p>
            <a:pPr marL="442913" indent="-442913" algn="just">
              <a:spcAft>
                <a:spcPts val="1200"/>
              </a:spcAft>
              <a:buFont typeface="+mj-lt"/>
              <a:buAutoNum type="arabicPeriod" startAt="4"/>
            </a:pPr>
            <a:r>
              <a:rPr lang="he-IL" sz="2200" dirty="0" smtClean="0"/>
              <a:t>דירת </a:t>
            </a:r>
            <a:r>
              <a:rPr lang="he-IL" sz="2200" dirty="0"/>
              <a:t>מגורים המהווה מלאי עסקי לעניין מס הכנסה;</a:t>
            </a:r>
          </a:p>
          <a:p>
            <a:pPr marL="442913" indent="-442913" algn="just">
              <a:spcAft>
                <a:spcPts val="1200"/>
              </a:spcAft>
              <a:buFont typeface="+mj-lt"/>
              <a:buAutoNum type="arabicPeriod" startAt="4"/>
            </a:pPr>
            <a:r>
              <a:rPr lang="he-IL" sz="2200" dirty="0" smtClean="0"/>
              <a:t>דירת מגורים המוחכרת לתקופה שבשלה יש לחוכר זכות במקרקעין בדירת המגורים, לא תימנה כדירתו של המחכיר;</a:t>
            </a:r>
          </a:p>
          <a:p>
            <a:pPr marL="442913" indent="-442913" algn="just">
              <a:spcAft>
                <a:spcPts val="1200"/>
              </a:spcAft>
              <a:buFont typeface="+mj-lt"/>
              <a:buAutoNum type="arabicPeriod" startAt="4"/>
            </a:pPr>
            <a:r>
              <a:rPr lang="he-IL" sz="2200" dirty="0" smtClean="0"/>
              <a:t>דירת </a:t>
            </a:r>
            <a:r>
              <a:rPr lang="he-IL" sz="2200" dirty="0"/>
              <a:t>מגורים שפוצלה בהתאם לכל דין, תחשב כדירת מגורים אחת;</a:t>
            </a:r>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
        <p:nvSpPr>
          <p:cNvPr id="7" name="כותרת 1"/>
          <p:cNvSpPr txBox="1">
            <a:spLocks/>
          </p:cNvSpPr>
          <p:nvPr/>
        </p:nvSpPr>
        <p:spPr>
          <a:xfrm>
            <a:off x="228600" y="304800"/>
            <a:ext cx="8686800" cy="1219200"/>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מס </a:t>
            </a:r>
            <a:r>
              <a:rPr lang="he-IL" sz="3600" b="1" u="sng" dirty="0">
                <a:solidFill>
                  <a:srgbClr val="C00000"/>
                </a:solidFill>
                <a:cs typeface="+mn-cs"/>
              </a:rPr>
              <a:t>בגין ריבוי דירות </a:t>
            </a:r>
            <a:r>
              <a:rPr lang="he-IL" sz="3600" b="1" u="sng" dirty="0" smtClean="0">
                <a:solidFill>
                  <a:srgbClr val="C00000"/>
                </a:solidFill>
                <a:cs typeface="+mn-cs"/>
              </a:rPr>
              <a:t>- דירות </a:t>
            </a:r>
            <a:r>
              <a:rPr lang="he-IL" sz="3600" b="1" u="sng" dirty="0">
                <a:solidFill>
                  <a:srgbClr val="C00000"/>
                </a:solidFill>
                <a:cs typeface="+mn-cs"/>
              </a:rPr>
              <a:t>מגורים שלא </a:t>
            </a:r>
            <a:r>
              <a:rPr lang="he-IL" sz="3600" b="1" u="sng" dirty="0" smtClean="0">
                <a:solidFill>
                  <a:srgbClr val="C00000"/>
                </a:solidFill>
                <a:cs typeface="+mn-cs"/>
              </a:rPr>
              <a:t>תימנינה כדירות </a:t>
            </a:r>
            <a:r>
              <a:rPr lang="he-IL" sz="3600" b="1" u="sng" dirty="0">
                <a:solidFill>
                  <a:srgbClr val="C00000"/>
                </a:solidFill>
                <a:cs typeface="+mn-cs"/>
              </a:rPr>
              <a:t>מגורים לצורך הטלת מס בגין ריבוי דירות </a:t>
            </a:r>
          </a:p>
        </p:txBody>
      </p:sp>
    </p:spTree>
    <p:extLst>
      <p:ext uri="{BB962C8B-B14F-4D97-AF65-F5344CB8AC3E}">
        <p14:creationId xmlns:p14="http://schemas.microsoft.com/office/powerpoint/2010/main" val="41741389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18990" y="2133600"/>
            <a:ext cx="7086600" cy="3600986"/>
          </a:xfrm>
          <a:prstGeom prst="rect">
            <a:avLst/>
          </a:prstGeom>
          <a:noFill/>
        </p:spPr>
        <p:txBody>
          <a:bodyPr wrap="square" rtlCol="1">
            <a:spAutoFit/>
          </a:bodyPr>
          <a:lstStyle/>
          <a:p>
            <a:pPr marL="442913" indent="-442913" algn="just">
              <a:spcAft>
                <a:spcPts val="1200"/>
              </a:spcAft>
              <a:buFont typeface="+mj-lt"/>
              <a:buAutoNum type="arabicPeriod" startAt="9"/>
            </a:pPr>
            <a:r>
              <a:rPr lang="he-IL" sz="2200" dirty="0" smtClean="0"/>
              <a:t>מספר </a:t>
            </a:r>
            <a:r>
              <a:rPr lang="he-IL" sz="2200" dirty="0"/>
              <a:t>דירות מגורים שחוברו לדירה אחת, ייחשבו כדירת מגורים אחת;</a:t>
            </a:r>
          </a:p>
          <a:p>
            <a:pPr marL="442913" indent="-442913" algn="just">
              <a:spcAft>
                <a:spcPts val="1200"/>
              </a:spcAft>
              <a:buFont typeface="+mj-lt"/>
              <a:buAutoNum type="arabicPeriod" startAt="9"/>
            </a:pPr>
            <a:r>
              <a:rPr lang="he-IL" sz="2200" dirty="0" smtClean="0"/>
              <a:t>דירת </a:t>
            </a:r>
            <a:r>
              <a:rPr lang="he-IL" sz="2200" dirty="0"/>
              <a:t>מגורים אשר בהתאם להחלטות מועצת מקרקעי ישראל, לא ניתן להעביר בה זכויות אלא כחלק מנחלה;</a:t>
            </a:r>
          </a:p>
          <a:p>
            <a:pPr marL="442913" indent="-442913" algn="just">
              <a:spcAft>
                <a:spcPts val="1200"/>
              </a:spcAft>
              <a:buFont typeface="+mj-lt"/>
              <a:buAutoNum type="arabicPeriod" startAt="9"/>
            </a:pPr>
            <a:r>
              <a:rPr lang="he-IL" sz="2200" dirty="0" smtClean="0"/>
              <a:t>דירת </a:t>
            </a:r>
            <a:r>
              <a:rPr lang="he-IL" sz="2200" dirty="0"/>
              <a:t>מגורים שהתקבלה בירושה, ובלבד שלא הושכרה בשנה הראשונה לאחר פטירת המוריש - לא תימנה כדירת מגורים בשנה הראשונה כאמור;</a:t>
            </a:r>
          </a:p>
          <a:p>
            <a:pPr marL="442913" indent="-442913" algn="just">
              <a:spcAft>
                <a:spcPts val="1200"/>
              </a:spcAft>
              <a:buFont typeface="+mj-lt"/>
              <a:buAutoNum type="arabicPeriod" startAt="9"/>
            </a:pPr>
            <a:r>
              <a:rPr lang="he-IL" sz="2200" dirty="0" smtClean="0"/>
              <a:t>דירת </a:t>
            </a:r>
            <a:r>
              <a:rPr lang="he-IL" sz="2200" dirty="0"/>
              <a:t>מגורים של מי שהוא יתום משני הוריו שטרם מלאו לו 18 שנים.</a:t>
            </a:r>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
        <p:nvSpPr>
          <p:cNvPr id="5" name="כותרת 1"/>
          <p:cNvSpPr txBox="1">
            <a:spLocks/>
          </p:cNvSpPr>
          <p:nvPr/>
        </p:nvSpPr>
        <p:spPr>
          <a:xfrm>
            <a:off x="228600" y="304800"/>
            <a:ext cx="8686800" cy="1219200"/>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מס </a:t>
            </a:r>
            <a:r>
              <a:rPr lang="he-IL" sz="3600" b="1" u="sng" dirty="0">
                <a:solidFill>
                  <a:srgbClr val="C00000"/>
                </a:solidFill>
                <a:cs typeface="+mn-cs"/>
              </a:rPr>
              <a:t>בגין ריבוי דירות </a:t>
            </a:r>
            <a:r>
              <a:rPr lang="he-IL" sz="3600" b="1" u="sng" dirty="0" smtClean="0">
                <a:solidFill>
                  <a:srgbClr val="C00000"/>
                </a:solidFill>
                <a:cs typeface="+mn-cs"/>
              </a:rPr>
              <a:t>- דירות </a:t>
            </a:r>
            <a:r>
              <a:rPr lang="he-IL" sz="3600" b="1" u="sng" dirty="0">
                <a:solidFill>
                  <a:srgbClr val="C00000"/>
                </a:solidFill>
                <a:cs typeface="+mn-cs"/>
              </a:rPr>
              <a:t>מגורים שלא </a:t>
            </a:r>
            <a:r>
              <a:rPr lang="he-IL" sz="3600" b="1" u="sng" dirty="0" smtClean="0">
                <a:solidFill>
                  <a:srgbClr val="C00000"/>
                </a:solidFill>
                <a:cs typeface="+mn-cs"/>
              </a:rPr>
              <a:t>תימנינה כדירות </a:t>
            </a:r>
            <a:r>
              <a:rPr lang="he-IL" sz="3600" b="1" u="sng" dirty="0">
                <a:solidFill>
                  <a:srgbClr val="C00000"/>
                </a:solidFill>
                <a:cs typeface="+mn-cs"/>
              </a:rPr>
              <a:t>מגורים לצורך הטלת מס בגין ריבוי דירות </a:t>
            </a:r>
          </a:p>
        </p:txBody>
      </p:sp>
    </p:spTree>
    <p:extLst>
      <p:ext uri="{BB962C8B-B14F-4D97-AF65-F5344CB8AC3E}">
        <p14:creationId xmlns:p14="http://schemas.microsoft.com/office/powerpoint/2010/main" val="380138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b="1" u="sng" dirty="0" smtClean="0">
                <a:solidFill>
                  <a:srgbClr val="C00000"/>
                </a:solidFill>
                <a:cs typeface="+mn-cs"/>
              </a:rPr>
              <a:t>נקודת זיכוי ליחיד שסיים לימודי מקצוע</a:t>
            </a:r>
            <a:endParaRPr lang="he-IL" b="1" u="sng" dirty="0">
              <a:solidFill>
                <a:srgbClr val="C00000"/>
              </a:solidFill>
              <a:cs typeface="+mn-cs"/>
            </a:endParaRPr>
          </a:p>
        </p:txBody>
      </p:sp>
      <p:sp>
        <p:nvSpPr>
          <p:cNvPr id="8" name="TextBox 7"/>
          <p:cNvSpPr txBox="1"/>
          <p:nvPr/>
        </p:nvSpPr>
        <p:spPr>
          <a:xfrm>
            <a:off x="1018990" y="2285999"/>
            <a:ext cx="7086600" cy="2831544"/>
          </a:xfrm>
          <a:prstGeom prst="rect">
            <a:avLst/>
          </a:prstGeom>
          <a:noFill/>
        </p:spPr>
        <p:txBody>
          <a:bodyPr wrap="square" rtlCol="1">
            <a:spAutoFit/>
          </a:bodyPr>
          <a:lstStyle/>
          <a:p>
            <a:pPr marL="536575" indent="-536575" algn="just">
              <a:spcAft>
                <a:spcPts val="1200"/>
              </a:spcAft>
              <a:buFont typeface="Wingdings" panose="05000000000000000000" pitchFamily="2" charset="2"/>
              <a:buChar char="§"/>
            </a:pPr>
            <a:r>
              <a:rPr lang="he-IL" sz="2400" dirty="0" smtClean="0"/>
              <a:t>בחישוב </a:t>
            </a:r>
            <a:r>
              <a:rPr lang="he-IL" sz="2400" dirty="0"/>
              <a:t>המס של יחיד תושב ישראל תובא בחשבון ¾ נקודת זיכוי אם סיים לימודי מקצוע והיה זכאי לתעודת מקצוע. ¾ נקודת זיכוי כאמור </a:t>
            </a:r>
            <a:r>
              <a:rPr lang="he-IL" sz="2400" dirty="0" smtClean="0"/>
              <a:t>תובא </a:t>
            </a:r>
            <a:r>
              <a:rPr lang="he-IL" sz="2400" dirty="0"/>
              <a:t>בחשבון במשך שנת מס אחת החל בשנת המס שלאחר שנת המס שבה הסתיימו לימודיו או בשנת המס שלאחריה, לפי בחירתו של היחיד שסיים לימודי מקצוע והיה זכאי לתעודת מקצוע.</a:t>
            </a:r>
            <a:endParaRPr lang="en-US" sz="2400" dirty="0"/>
          </a:p>
          <a:p>
            <a:pPr marL="536575" indent="-536575" algn="just">
              <a:spcAft>
                <a:spcPts val="1200"/>
              </a:spcAft>
              <a:buFont typeface="Wingdings" panose="05000000000000000000" pitchFamily="2" charset="2"/>
              <a:buChar char="§"/>
            </a:pPr>
            <a:r>
              <a:rPr lang="he-IL" sz="2400" dirty="0"/>
              <a:t>משנת 2018 הזכאות תהיה לנקודת זיכוי במקום </a:t>
            </a:r>
            <a:r>
              <a:rPr lang="he-IL" sz="2400" dirty="0" smtClean="0"/>
              <a:t>¾.</a:t>
            </a:r>
            <a:endParaRPr lang="en-US" sz="2400" dirty="0" smtClean="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04681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457200"/>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200" b="1" u="sng" dirty="0" smtClean="0">
                <a:solidFill>
                  <a:srgbClr val="C00000"/>
                </a:solidFill>
                <a:cs typeface="+mn-cs"/>
              </a:rPr>
              <a:t>מס בגין ריבוי דירות – סופיות בחירת הדירה החייבת</a:t>
            </a:r>
            <a:endParaRPr lang="he-IL" sz="3200" b="1" u="sng" dirty="0">
              <a:solidFill>
                <a:srgbClr val="C00000"/>
              </a:solidFill>
              <a:cs typeface="+mn-cs"/>
            </a:endParaRPr>
          </a:p>
        </p:txBody>
      </p:sp>
      <p:sp>
        <p:nvSpPr>
          <p:cNvPr id="8" name="TextBox 7"/>
          <p:cNvSpPr txBox="1"/>
          <p:nvPr/>
        </p:nvSpPr>
        <p:spPr>
          <a:xfrm>
            <a:off x="1018990" y="2133600"/>
            <a:ext cx="7086600" cy="1754326"/>
          </a:xfrm>
          <a:prstGeom prst="rect">
            <a:avLst/>
          </a:prstGeom>
          <a:noFill/>
        </p:spPr>
        <p:txBody>
          <a:bodyPr wrap="square" rtlCol="1">
            <a:spAutoFit/>
          </a:bodyPr>
          <a:lstStyle/>
          <a:p>
            <a:pPr lvl="0" algn="just" hangingPunct="0"/>
            <a:r>
              <a:rPr lang="he-IL" sz="3600" dirty="0"/>
              <a:t>בחר חייב במס דירת מגורים כדירה חייבת, </a:t>
            </a:r>
            <a:r>
              <a:rPr lang="he-IL" sz="3600" dirty="0" smtClean="0"/>
              <a:t>לא יהא </a:t>
            </a:r>
            <a:r>
              <a:rPr lang="he-IL" sz="3600" dirty="0"/>
              <a:t>רשאי לשנות את בחירתו באותה שנת מס.</a:t>
            </a:r>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92466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b="1" u="sng" dirty="0" smtClean="0">
                <a:solidFill>
                  <a:srgbClr val="C00000"/>
                </a:solidFill>
                <a:cs typeface="+mn-cs"/>
              </a:rPr>
              <a:t>מס בגין ריבוי דירות - שומה</a:t>
            </a:r>
            <a:endParaRPr lang="he-IL" b="1" u="sng" dirty="0">
              <a:solidFill>
                <a:srgbClr val="C00000"/>
              </a:solidFill>
              <a:cs typeface="+mn-cs"/>
            </a:endParaRPr>
          </a:p>
        </p:txBody>
      </p:sp>
      <p:sp>
        <p:nvSpPr>
          <p:cNvPr id="8" name="TextBox 7"/>
          <p:cNvSpPr txBox="1"/>
          <p:nvPr/>
        </p:nvSpPr>
        <p:spPr>
          <a:xfrm>
            <a:off x="1018990" y="2285999"/>
            <a:ext cx="7086600" cy="3323987"/>
          </a:xfrm>
          <a:prstGeom prst="rect">
            <a:avLst/>
          </a:prstGeom>
          <a:noFill/>
        </p:spPr>
        <p:txBody>
          <a:bodyPr wrap="square" rtlCol="1">
            <a:spAutoFit/>
          </a:bodyPr>
          <a:lstStyle/>
          <a:p>
            <a:pPr marL="432000" indent="-432000" algn="just">
              <a:spcAft>
                <a:spcPts val="1200"/>
              </a:spcAft>
              <a:buFont typeface="Wingdings" panose="05000000000000000000" pitchFamily="2" charset="2"/>
              <a:buChar char="§"/>
            </a:pPr>
            <a:r>
              <a:rPr lang="he-IL" sz="2000" b="1" u="sng" dirty="0" smtClean="0"/>
              <a:t>הודעת שומה מותנית</a:t>
            </a:r>
            <a:r>
              <a:rPr lang="he-IL" sz="2000" dirty="0" smtClean="0"/>
              <a:t> – עד 30 לינואר של כל שנה, ישלח המנהל </a:t>
            </a:r>
            <a:r>
              <a:rPr lang="he-IL" sz="2000" dirty="0"/>
              <a:t>הודעה לחייב </a:t>
            </a:r>
            <a:r>
              <a:rPr lang="he-IL" sz="2000" dirty="0" smtClean="0"/>
              <a:t>במס </a:t>
            </a:r>
            <a:r>
              <a:rPr lang="he-IL" sz="2000" dirty="0"/>
              <a:t>ובה יקבע המנהל לפי מיטב שפיטתו את הדירות החייבות לשנת המס, וכן את סכום המס השנתי שחב בו חייב </a:t>
            </a:r>
            <a:r>
              <a:rPr lang="he-IL" sz="2000" dirty="0" smtClean="0"/>
              <a:t>במס; </a:t>
            </a:r>
            <a:r>
              <a:rPr lang="he-IL" sz="2000" dirty="0"/>
              <a:t>הודעת השומה המותנית תכלול </a:t>
            </a:r>
            <a:r>
              <a:rPr lang="he-IL" sz="2000" dirty="0" smtClean="0"/>
              <a:t>כל </a:t>
            </a:r>
            <a:r>
              <a:rPr lang="he-IL" sz="2000" dirty="0"/>
              <a:t>מידע אחר הדרוש לצורך עשיית השומה, בהתאם לנתונים המצויים </a:t>
            </a:r>
            <a:r>
              <a:rPr lang="he-IL" sz="2000" dirty="0" smtClean="0"/>
              <a:t>בידי המנהל. בקביעת </a:t>
            </a:r>
            <a:r>
              <a:rPr lang="he-IL" sz="2000" dirty="0"/>
              <a:t>הדירות החייבות בהודעת השומה המותנית, יבחר המנהל את דירות המגורים שהמס שישולם בעדן הוא הנמוך ביותר</a:t>
            </a:r>
            <a:r>
              <a:rPr lang="he-IL" sz="2000" dirty="0" smtClean="0"/>
              <a:t>.</a:t>
            </a:r>
          </a:p>
          <a:p>
            <a:pPr marL="432000" indent="-432000" algn="just">
              <a:spcAft>
                <a:spcPts val="1200"/>
              </a:spcAft>
              <a:buFont typeface="Wingdings" panose="05000000000000000000" pitchFamily="2" charset="2"/>
              <a:buChar char="§"/>
            </a:pPr>
            <a:r>
              <a:rPr lang="he-IL" sz="2000" b="1" u="sng" dirty="0" smtClean="0"/>
              <a:t>חריג בשנת 2017</a:t>
            </a:r>
            <a:r>
              <a:rPr lang="he-IL" sz="2000" dirty="0" smtClean="0"/>
              <a:t> - בשנת </a:t>
            </a:r>
            <a:r>
              <a:rPr lang="he-IL" sz="2000" dirty="0"/>
              <a:t>המס 2017, לא ישלח המנהל הודעת שומה מותנית, ומי שחייב במס בשנת המס האמורה, יגיש למנהל הצהרה </a:t>
            </a:r>
            <a:r>
              <a:rPr lang="he-IL" sz="2000" dirty="0" smtClean="0"/>
              <a:t>לגבי </a:t>
            </a:r>
            <a:r>
              <a:rPr lang="he-IL" sz="2000" dirty="0"/>
              <a:t>שנת המס </a:t>
            </a:r>
            <a:r>
              <a:rPr lang="he-IL" sz="2000" dirty="0" smtClean="0"/>
              <a:t>עד </a:t>
            </a:r>
            <a:r>
              <a:rPr lang="he-IL" sz="2000" dirty="0"/>
              <a:t>יום </a:t>
            </a:r>
            <a:r>
              <a:rPr lang="he-IL" sz="2000" dirty="0" smtClean="0"/>
              <a:t>31.3.2017 </a:t>
            </a:r>
            <a:r>
              <a:rPr lang="he-IL" sz="2000" dirty="0"/>
              <a:t>אשר יראו אותה כשומה </a:t>
            </a:r>
            <a:r>
              <a:rPr lang="he-IL" sz="2000" dirty="0" smtClean="0"/>
              <a:t>עצמית.</a:t>
            </a:r>
            <a:endParaRPr lang="he-IL" sz="20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97130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b="1" u="sng" dirty="0" smtClean="0">
                <a:solidFill>
                  <a:srgbClr val="C00000"/>
                </a:solidFill>
                <a:cs typeface="+mn-cs"/>
              </a:rPr>
              <a:t>מס בגין ריבוי דירות - שומה</a:t>
            </a:r>
            <a:endParaRPr lang="he-IL" b="1" u="sng" dirty="0">
              <a:solidFill>
                <a:srgbClr val="C00000"/>
              </a:solidFill>
              <a:cs typeface="+mn-cs"/>
            </a:endParaRPr>
          </a:p>
        </p:txBody>
      </p:sp>
      <p:sp>
        <p:nvSpPr>
          <p:cNvPr id="8" name="TextBox 7"/>
          <p:cNvSpPr txBox="1"/>
          <p:nvPr/>
        </p:nvSpPr>
        <p:spPr>
          <a:xfrm>
            <a:off x="1018990" y="2210812"/>
            <a:ext cx="7086600" cy="3046988"/>
          </a:xfrm>
          <a:prstGeom prst="rect">
            <a:avLst/>
          </a:prstGeom>
          <a:noFill/>
        </p:spPr>
        <p:txBody>
          <a:bodyPr wrap="square" rtlCol="1">
            <a:spAutoFit/>
          </a:bodyPr>
          <a:lstStyle/>
          <a:p>
            <a:pPr marL="432000" indent="-432000" algn="just">
              <a:spcAft>
                <a:spcPts val="1200"/>
              </a:spcAft>
              <a:buFont typeface="Wingdings" panose="05000000000000000000" pitchFamily="2" charset="2"/>
              <a:buChar char="§"/>
            </a:pPr>
            <a:r>
              <a:rPr lang="he-IL" sz="2600" dirty="0" smtClean="0"/>
              <a:t>חייב במס שקיבל הודעת שומה מותנית</a:t>
            </a:r>
            <a:r>
              <a:rPr lang="he-IL" sz="2600" dirty="0"/>
              <a:t>, רשאי, בתוך 30 ימים מהמועד שבו קיבל את ההודעה, לבחור דירת מגורים אחרת שבבעלותו כדירה </a:t>
            </a:r>
            <a:r>
              <a:rPr lang="he-IL" sz="2600" dirty="0" smtClean="0"/>
              <a:t>חייבת.</a:t>
            </a:r>
            <a:endParaRPr lang="he-IL" sz="2600" dirty="0"/>
          </a:p>
          <a:p>
            <a:pPr marL="432000" indent="-432000" algn="just">
              <a:spcAft>
                <a:spcPts val="1200"/>
              </a:spcAft>
              <a:buFont typeface="Wingdings" panose="05000000000000000000" pitchFamily="2" charset="2"/>
              <a:buChar char="§"/>
            </a:pPr>
            <a:r>
              <a:rPr lang="he-IL" sz="2600" dirty="0"/>
              <a:t>חייב במס אשר לא קיבל הודעת שומה מותנית עד ה-30 במרס של שנת מס, יגיש למנהל, לא יאוחר מה-30 במאי של שנת המס, הצהרה על דירות המגורים </a:t>
            </a:r>
            <a:r>
              <a:rPr lang="he-IL" sz="2600" dirty="0" smtClean="0"/>
              <a:t>שבבעלותו.</a:t>
            </a:r>
            <a:endParaRPr lang="he-IL" sz="26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15121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4300" b="1" u="sng" dirty="0" smtClean="0">
                <a:solidFill>
                  <a:srgbClr val="C00000"/>
                </a:solidFill>
                <a:cs typeface="+mn-cs"/>
              </a:rPr>
              <a:t>מס בגין ריבוי דירות – מועד תשלום המס</a:t>
            </a:r>
            <a:endParaRPr lang="he-IL" sz="4300" b="1" u="sng" dirty="0">
              <a:solidFill>
                <a:srgbClr val="C00000"/>
              </a:solidFill>
              <a:cs typeface="+mn-cs"/>
            </a:endParaRPr>
          </a:p>
        </p:txBody>
      </p:sp>
      <p:sp>
        <p:nvSpPr>
          <p:cNvPr id="8" name="TextBox 7"/>
          <p:cNvSpPr txBox="1"/>
          <p:nvPr/>
        </p:nvSpPr>
        <p:spPr>
          <a:xfrm>
            <a:off x="838200" y="2169855"/>
            <a:ext cx="7391400" cy="2554545"/>
          </a:xfrm>
          <a:prstGeom prst="rect">
            <a:avLst/>
          </a:prstGeom>
          <a:noFill/>
        </p:spPr>
        <p:txBody>
          <a:bodyPr wrap="square" rtlCol="1">
            <a:spAutoFit/>
          </a:bodyPr>
          <a:lstStyle/>
          <a:p>
            <a:pPr algn="just">
              <a:spcAft>
                <a:spcPts val="1200"/>
              </a:spcAft>
            </a:pPr>
            <a:r>
              <a:rPr lang="he-IL" sz="2800" dirty="0"/>
              <a:t>תשלום המס </a:t>
            </a:r>
            <a:r>
              <a:rPr lang="he-IL" sz="2800" dirty="0" smtClean="0"/>
              <a:t>ע"י </a:t>
            </a:r>
            <a:r>
              <a:rPr lang="he-IL" sz="2800" dirty="0"/>
              <a:t>חייב במס ייעשה </a:t>
            </a:r>
            <a:r>
              <a:rPr lang="he-IL" sz="2800" dirty="0" smtClean="0"/>
              <a:t>לכל </a:t>
            </a:r>
            <a:r>
              <a:rPr lang="he-IL" sz="2800" dirty="0"/>
              <a:t>שנת </a:t>
            </a:r>
            <a:r>
              <a:rPr lang="he-IL" sz="2800" dirty="0" smtClean="0"/>
              <a:t>מס כדלקמן:</a:t>
            </a:r>
            <a:endParaRPr lang="he-IL" sz="2800" dirty="0"/>
          </a:p>
          <a:p>
            <a:pPr marL="457200" indent="-457200" algn="just">
              <a:spcAft>
                <a:spcPts val="1200"/>
              </a:spcAft>
              <a:buFont typeface="Wingdings" panose="05000000000000000000" pitchFamily="2" charset="2"/>
              <a:buChar char="§"/>
            </a:pPr>
            <a:r>
              <a:rPr lang="he-IL" sz="2800" dirty="0" smtClean="0"/>
              <a:t>לא </a:t>
            </a:r>
            <a:r>
              <a:rPr lang="he-IL" sz="2800" dirty="0"/>
              <a:t>יאוחר מיום 30 ביוני בשנת המס - </a:t>
            </a:r>
            <a:r>
              <a:rPr lang="he-IL" sz="2800" dirty="0" smtClean="0"/>
              <a:t>תשולם </a:t>
            </a:r>
            <a:r>
              <a:rPr lang="he-IL" sz="2800" dirty="0"/>
              <a:t>מחצית מסכום המס;</a:t>
            </a:r>
          </a:p>
          <a:p>
            <a:pPr marL="457200" indent="-457200" algn="just">
              <a:spcAft>
                <a:spcPts val="1200"/>
              </a:spcAft>
              <a:buFont typeface="Wingdings" panose="05000000000000000000" pitchFamily="2" charset="2"/>
              <a:buChar char="§"/>
            </a:pPr>
            <a:r>
              <a:rPr lang="he-IL" sz="2800" dirty="0" smtClean="0"/>
              <a:t>לא </a:t>
            </a:r>
            <a:r>
              <a:rPr lang="he-IL" sz="2800" dirty="0"/>
              <a:t>יאוחר מיום 31 בדצמבר בשנת המס - תשולם יתרת המס</a:t>
            </a:r>
            <a:r>
              <a:rPr lang="he-IL" sz="2800" dirty="0" smtClean="0"/>
              <a:t>.</a:t>
            </a:r>
            <a:endParaRPr lang="he-IL" sz="28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69421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33828"/>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בעל מניות מהותי בחברת מעטים – "חברת ארנק"</a:t>
            </a:r>
            <a:endParaRPr lang="he-IL" sz="3600" b="1" u="sng" dirty="0">
              <a:solidFill>
                <a:srgbClr val="C00000"/>
              </a:solidFill>
              <a:cs typeface="+mn-cs"/>
            </a:endParaRPr>
          </a:p>
        </p:txBody>
      </p:sp>
      <p:sp>
        <p:nvSpPr>
          <p:cNvPr id="8" name="TextBox 7"/>
          <p:cNvSpPr txBox="1"/>
          <p:nvPr/>
        </p:nvSpPr>
        <p:spPr>
          <a:xfrm>
            <a:off x="838200" y="2169855"/>
            <a:ext cx="7391400" cy="2246769"/>
          </a:xfrm>
          <a:prstGeom prst="rect">
            <a:avLst/>
          </a:prstGeom>
          <a:noFill/>
        </p:spPr>
        <p:txBody>
          <a:bodyPr wrap="square" rtlCol="1">
            <a:spAutoFit/>
          </a:bodyPr>
          <a:lstStyle/>
          <a:p>
            <a:pPr algn="just">
              <a:spcAft>
                <a:spcPts val="1200"/>
              </a:spcAft>
            </a:pPr>
            <a:r>
              <a:rPr lang="he-IL" sz="2800" dirty="0"/>
              <a:t>חברת מעטים כמשמעותה בסעיף 76 לפקודה, שאינה חברת משלח יד זרה כהגדרתה בסעיף 75ב1 לפקודה, הכנסתה הנובעת מפעילות של יחיד שהוא בעל מניות מהותי בה כהגדרתו בסעיף 88 לפקודה, תיחשב כהכנסתו של </a:t>
            </a:r>
            <a:r>
              <a:rPr lang="he-IL" sz="2800" dirty="0" smtClean="0"/>
              <a:t>היחיד.</a:t>
            </a:r>
            <a:endParaRPr lang="he-IL" sz="28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82148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33828"/>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בעל מניות מהותי בחברת מעטים – "חברת ארנק"</a:t>
            </a:r>
            <a:endParaRPr lang="he-IL" sz="3600" b="1" u="sng" dirty="0">
              <a:solidFill>
                <a:srgbClr val="C00000"/>
              </a:solidFill>
              <a:cs typeface="+mn-cs"/>
            </a:endParaRPr>
          </a:p>
        </p:txBody>
      </p:sp>
      <p:sp>
        <p:nvSpPr>
          <p:cNvPr id="8" name="TextBox 7"/>
          <p:cNvSpPr txBox="1"/>
          <p:nvPr/>
        </p:nvSpPr>
        <p:spPr>
          <a:xfrm>
            <a:off x="838200" y="2144916"/>
            <a:ext cx="7391400" cy="3631763"/>
          </a:xfrm>
          <a:prstGeom prst="rect">
            <a:avLst/>
          </a:prstGeom>
          <a:noFill/>
        </p:spPr>
        <p:txBody>
          <a:bodyPr wrap="square" rtlCol="1">
            <a:spAutoFit/>
          </a:bodyPr>
          <a:lstStyle/>
          <a:p>
            <a:pPr algn="just">
              <a:spcAft>
                <a:spcPts val="1200"/>
              </a:spcAft>
            </a:pPr>
            <a:r>
              <a:rPr lang="he-IL" sz="2000" b="1" dirty="0" smtClean="0"/>
              <a:t>ייחוס הכנסות החברה לבעל השליטה בה – "עצמאי שהפך לחברה"</a:t>
            </a:r>
          </a:p>
          <a:p>
            <a:pPr algn="just">
              <a:spcAft>
                <a:spcPts val="1200"/>
              </a:spcAft>
            </a:pPr>
            <a:r>
              <a:rPr lang="he-IL" sz="2000" b="1" dirty="0" smtClean="0"/>
              <a:t>ליחיד תיוחס הכנסה </a:t>
            </a:r>
            <a:r>
              <a:rPr lang="he-IL" sz="2000" b="1" dirty="0"/>
              <a:t>מיגיעה אישית לפי סעיף 2(1), (2), או (10</a:t>
            </a:r>
            <a:r>
              <a:rPr lang="he-IL" sz="2000" b="1" dirty="0" smtClean="0"/>
              <a:t>) לפקודה </a:t>
            </a:r>
            <a:r>
              <a:rPr lang="he-IL" sz="2000" dirty="0"/>
              <a:t>- אם הכנסת חברת המעטים נובעת מפעילות היחיד בחבר בני אדם </a:t>
            </a:r>
            <a:r>
              <a:rPr lang="he-IL" sz="2000" b="1" u="sng" dirty="0" smtClean="0"/>
              <a:t>אחר</a:t>
            </a:r>
            <a:r>
              <a:rPr lang="he-IL" sz="2000" dirty="0" smtClean="0"/>
              <a:t> </a:t>
            </a:r>
            <a:r>
              <a:rPr lang="he-IL" sz="2000" dirty="0"/>
              <a:t>כנושא משרה או הענקת שירותי ניהול וכיוצא באלה, והיחיד או חברת המעטים היו נושאי משרה באותו חבר בני </a:t>
            </a:r>
            <a:r>
              <a:rPr lang="he-IL" sz="2000" dirty="0" smtClean="0"/>
              <a:t>אדם. </a:t>
            </a:r>
          </a:p>
          <a:p>
            <a:pPr algn="just">
              <a:spcAft>
                <a:spcPts val="1200"/>
              </a:spcAft>
            </a:pPr>
            <a:r>
              <a:rPr lang="he-IL" sz="2000" dirty="0" smtClean="0"/>
              <a:t>האמור </a:t>
            </a:r>
            <a:r>
              <a:rPr lang="he-IL" sz="2000" dirty="0"/>
              <a:t>לא </a:t>
            </a:r>
            <a:r>
              <a:rPr lang="he-IL" sz="2000" dirty="0" smtClean="0"/>
              <a:t>יחול </a:t>
            </a:r>
            <a:r>
              <a:rPr lang="he-IL" sz="2000" dirty="0"/>
              <a:t>על יחיד שהוא בעל מניות מהותי במישרין או בעקיפין, בחבר בני האדם </a:t>
            </a:r>
            <a:r>
              <a:rPr lang="he-IL" sz="2000" dirty="0" smtClean="0"/>
              <a:t>האחר.</a:t>
            </a:r>
          </a:p>
          <a:p>
            <a:pPr algn="just">
              <a:spcAft>
                <a:spcPts val="1200"/>
              </a:spcAft>
            </a:pPr>
            <a:r>
              <a:rPr lang="he-IL" sz="2000" dirty="0" smtClean="0"/>
              <a:t>לפי סעיף 1 לחוק החברות, נושא משרה בחברה הינו: </a:t>
            </a:r>
            <a:r>
              <a:rPr lang="he-IL" sz="2000" dirty="0"/>
              <a:t>מנהל כללי, מנהל עסקים ראשי, משנה למנהל כללי, סגן מנהל כללי, כל ממלא תפקיד כאמור בחברה אף אם תוארו שונה, וכן דירקטור, או מנהל הכפוף במישרין למנהל </a:t>
            </a:r>
            <a:r>
              <a:rPr lang="he-IL" sz="2000" dirty="0" smtClean="0"/>
              <a:t>הכללי.</a:t>
            </a:r>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18901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33828"/>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בעל מניות מהותי בחברת מעטים – "חברת ארנק"</a:t>
            </a:r>
            <a:endParaRPr lang="he-IL" sz="3600" b="1" u="sng" dirty="0">
              <a:solidFill>
                <a:srgbClr val="C00000"/>
              </a:solidFill>
              <a:cs typeface="+mn-cs"/>
            </a:endParaRPr>
          </a:p>
        </p:txBody>
      </p:sp>
      <p:sp>
        <p:nvSpPr>
          <p:cNvPr id="8" name="TextBox 7"/>
          <p:cNvSpPr txBox="1"/>
          <p:nvPr/>
        </p:nvSpPr>
        <p:spPr>
          <a:xfrm>
            <a:off x="762000" y="2144916"/>
            <a:ext cx="7543800" cy="3370153"/>
          </a:xfrm>
          <a:prstGeom prst="rect">
            <a:avLst/>
          </a:prstGeom>
          <a:noFill/>
        </p:spPr>
        <p:txBody>
          <a:bodyPr wrap="square" rtlCol="1">
            <a:spAutoFit/>
          </a:bodyPr>
          <a:lstStyle/>
          <a:p>
            <a:pPr algn="just">
              <a:spcAft>
                <a:spcPts val="1200"/>
              </a:spcAft>
            </a:pPr>
            <a:r>
              <a:rPr lang="he-IL" sz="2000" b="1" dirty="0" smtClean="0"/>
              <a:t>ייחוס הכנסות החברה לבעל השליטה בה – "שכיר שהפך לחברה"</a:t>
            </a:r>
          </a:p>
          <a:p>
            <a:pPr algn="just">
              <a:spcAft>
                <a:spcPts val="1200"/>
              </a:spcAft>
            </a:pPr>
            <a:r>
              <a:rPr lang="he-IL" sz="1700" b="1" dirty="0" smtClean="0"/>
              <a:t>ליחיד תיוחס הכנסה </a:t>
            </a:r>
            <a:r>
              <a:rPr lang="he-IL" sz="1700" b="1" dirty="0"/>
              <a:t>מיגיעה אישית לפי </a:t>
            </a:r>
            <a:r>
              <a:rPr lang="he-IL" sz="1700" b="1" dirty="0" smtClean="0"/>
              <a:t>סעיף</a:t>
            </a:r>
            <a:r>
              <a:rPr lang="he-IL" sz="1700" b="1" dirty="0"/>
              <a:t> 2(2</a:t>
            </a:r>
            <a:r>
              <a:rPr lang="he-IL" sz="1700" b="1" dirty="0" smtClean="0"/>
              <a:t>) לפקודה</a:t>
            </a:r>
            <a:r>
              <a:rPr lang="he-IL" sz="1700" dirty="0" smtClean="0"/>
              <a:t> </a:t>
            </a:r>
            <a:r>
              <a:rPr lang="he-IL" sz="1700" dirty="0"/>
              <a:t>- אם הכנסת חברת המעטים נובעת מפעילות אותו יחיד בעבור אדם </a:t>
            </a:r>
            <a:r>
              <a:rPr lang="he-IL" sz="1700" b="1" u="sng" dirty="0" smtClean="0"/>
              <a:t>אחר</a:t>
            </a:r>
            <a:r>
              <a:rPr lang="he-IL" sz="1700" dirty="0" smtClean="0"/>
              <a:t> </a:t>
            </a:r>
            <a:r>
              <a:rPr lang="he-IL" sz="1700" dirty="0"/>
              <a:t>(למעט מי שהיחיד הוא בעל מניות מהותי בו, במישרין או בעקיפין, או שותף בו</a:t>
            </a:r>
            <a:r>
              <a:rPr lang="he-IL" sz="1700" dirty="0" smtClean="0"/>
              <a:t>) והיא </a:t>
            </a:r>
            <a:r>
              <a:rPr lang="he-IL" sz="1700" dirty="0"/>
              <a:t>מסוג הפעולות הנעשות בידי עובד בעבור </a:t>
            </a:r>
            <a:r>
              <a:rPr lang="he-IL" sz="1700" dirty="0" smtClean="0"/>
              <a:t>מעסיקו;</a:t>
            </a:r>
            <a:endParaRPr lang="en-US" sz="1700" dirty="0"/>
          </a:p>
          <a:p>
            <a:pPr algn="just">
              <a:spcAft>
                <a:spcPts val="1200"/>
              </a:spcAft>
            </a:pPr>
            <a:r>
              <a:rPr lang="he-IL" sz="1700" dirty="0" smtClean="0"/>
              <a:t>יראו </a:t>
            </a:r>
            <a:r>
              <a:rPr lang="he-IL" sz="1700" dirty="0"/>
              <a:t>את פעולות היחיד כפעולות הנעשות בידי עובד בעבור מעסיקו, על אף כל דין או הסכם, </a:t>
            </a:r>
            <a:r>
              <a:rPr lang="he-IL" sz="1700" dirty="0" smtClean="0"/>
              <a:t>אם:</a:t>
            </a:r>
          </a:p>
          <a:p>
            <a:pPr marL="442913" indent="-442913" algn="just">
              <a:spcAft>
                <a:spcPts val="1200"/>
              </a:spcAft>
              <a:buFont typeface="+mj-lt"/>
              <a:buAutoNum type="arabicPeriod"/>
            </a:pPr>
            <a:r>
              <a:rPr lang="he-IL" sz="1700" dirty="0" smtClean="0"/>
              <a:t>מקורן </a:t>
            </a:r>
            <a:r>
              <a:rPr lang="he-IL" sz="1700" dirty="0"/>
              <a:t>של 70% או יותר מסך כל הכנסתה או הכנסתה החייבת של חברת המעטים בשנת </a:t>
            </a:r>
            <a:r>
              <a:rPr lang="he-IL" sz="1700" dirty="0" smtClean="0"/>
              <a:t>המס </a:t>
            </a:r>
            <a:r>
              <a:rPr lang="he-IL" sz="1700" dirty="0"/>
              <a:t>הוא בשירות שניתן על ידי היחיד או </a:t>
            </a:r>
            <a:r>
              <a:rPr lang="he-IL" sz="1700" dirty="0" smtClean="0"/>
              <a:t>קרובו, </a:t>
            </a:r>
            <a:r>
              <a:rPr lang="he-IL" sz="1700" dirty="0"/>
              <a:t>לרבות עובדי </a:t>
            </a:r>
            <a:r>
              <a:rPr lang="he-IL" sz="1700" dirty="0" smtClean="0"/>
              <a:t>החברה, </a:t>
            </a:r>
            <a:r>
              <a:rPr lang="he-IL" sz="1700" dirty="0"/>
              <a:t>לרבות באמצעות חברת מעטים קשורה, לאדם אחד או </a:t>
            </a:r>
            <a:r>
              <a:rPr lang="he-IL" sz="1700" dirty="0" smtClean="0"/>
              <a:t>לקרובו; </a:t>
            </a:r>
          </a:p>
          <a:p>
            <a:pPr marL="442913" indent="-442913" algn="just">
              <a:spcAft>
                <a:spcPts val="1200"/>
              </a:spcAft>
              <a:buFont typeface="+mj-lt"/>
              <a:buAutoNum type="arabicPeriod"/>
            </a:pPr>
            <a:r>
              <a:rPr lang="he-IL" sz="1700" dirty="0" smtClean="0"/>
              <a:t>בנוסף, השירות ניתן במשך </a:t>
            </a:r>
            <a:r>
              <a:rPr lang="he-IL" sz="1700" dirty="0"/>
              <a:t>30 חודשים לפחות, מתוך תקופה של ארבע </a:t>
            </a:r>
            <a:r>
              <a:rPr lang="he-IL" sz="1700" dirty="0" smtClean="0"/>
              <a:t>שנים, כשבמניין תקופה זו תימנה </a:t>
            </a:r>
            <a:r>
              <a:rPr lang="he-IL" sz="1700" dirty="0"/>
              <a:t>גם התקופה שלפני יום 1.1.2017</a:t>
            </a:r>
            <a:r>
              <a:rPr lang="he-IL" sz="1700" dirty="0" smtClean="0"/>
              <a:t>.</a:t>
            </a:r>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34650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33828"/>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בעל מניות מהותי בחברת מעטים – "חברת ארנק"</a:t>
            </a:r>
            <a:endParaRPr lang="he-IL" sz="3600" b="1" u="sng" dirty="0">
              <a:solidFill>
                <a:srgbClr val="C00000"/>
              </a:solidFill>
              <a:cs typeface="+mn-cs"/>
            </a:endParaRPr>
          </a:p>
        </p:txBody>
      </p:sp>
      <p:sp>
        <p:nvSpPr>
          <p:cNvPr id="8" name="TextBox 7"/>
          <p:cNvSpPr txBox="1"/>
          <p:nvPr/>
        </p:nvSpPr>
        <p:spPr>
          <a:xfrm>
            <a:off x="838200" y="2169855"/>
            <a:ext cx="7391400" cy="3477875"/>
          </a:xfrm>
          <a:prstGeom prst="rect">
            <a:avLst/>
          </a:prstGeom>
          <a:noFill/>
        </p:spPr>
        <p:txBody>
          <a:bodyPr wrap="square" rtlCol="1">
            <a:spAutoFit/>
          </a:bodyPr>
          <a:lstStyle/>
          <a:p>
            <a:pPr algn="just">
              <a:spcAft>
                <a:spcPts val="1200"/>
              </a:spcAft>
            </a:pPr>
            <a:r>
              <a:rPr lang="he-IL" sz="2000" b="1" u="sng" dirty="0" smtClean="0"/>
              <a:t>חריגים</a:t>
            </a:r>
            <a:r>
              <a:rPr lang="he-IL" sz="2000" b="1" dirty="0" smtClean="0"/>
              <a:t>:</a:t>
            </a:r>
          </a:p>
          <a:p>
            <a:pPr marL="442913" indent="-442913" algn="just">
              <a:spcAft>
                <a:spcPts val="1200"/>
              </a:spcAft>
              <a:buFont typeface="Wingdings" panose="05000000000000000000" pitchFamily="2" charset="2"/>
              <a:buChar char="§"/>
            </a:pPr>
            <a:r>
              <a:rPr lang="he-IL" sz="2000" dirty="0" smtClean="0"/>
              <a:t>לא </a:t>
            </a:r>
            <a:r>
              <a:rPr lang="he-IL" sz="2000" dirty="0"/>
              <a:t>יראו שירות שניתן </a:t>
            </a:r>
            <a:r>
              <a:rPr lang="he-IL" sz="2000" dirty="0" smtClean="0"/>
              <a:t>ע"י </a:t>
            </a:r>
            <a:r>
              <a:rPr lang="he-IL" sz="2000" dirty="0"/>
              <a:t>שותף בשותפות, לאותה שותפות, כשירות שניתן לאדם אחד;</a:t>
            </a:r>
            <a:endParaRPr lang="en-US" sz="2000" dirty="0"/>
          </a:p>
          <a:p>
            <a:pPr marL="442913" indent="-442913" algn="just">
              <a:spcAft>
                <a:spcPts val="1200"/>
              </a:spcAft>
              <a:buFont typeface="Wingdings" panose="05000000000000000000" pitchFamily="2" charset="2"/>
              <a:buChar char="§"/>
            </a:pPr>
            <a:r>
              <a:rPr lang="he-IL" sz="2000" dirty="0" smtClean="0"/>
              <a:t>הוראות הסעיף לא </a:t>
            </a:r>
            <a:r>
              <a:rPr lang="he-IL" sz="2000" dirty="0"/>
              <a:t>יחולו על חברת מעטים </a:t>
            </a:r>
            <a:r>
              <a:rPr lang="he-IL" sz="2000" dirty="0" smtClean="0"/>
              <a:t>המעסיקה ארבעה </a:t>
            </a:r>
            <a:r>
              <a:rPr lang="he-IL" sz="2000" dirty="0"/>
              <a:t>מועסקים </a:t>
            </a:r>
            <a:r>
              <a:rPr lang="he-IL" sz="2000" dirty="0" smtClean="0"/>
              <a:t>לפחות; לעניין </a:t>
            </a:r>
            <a:r>
              <a:rPr lang="he-IL" sz="2000" dirty="0"/>
              <a:t>זה -</a:t>
            </a:r>
            <a:endParaRPr lang="en-US" sz="2000" dirty="0"/>
          </a:p>
          <a:p>
            <a:pPr marL="914400" lvl="1" indent="-457200" algn="just">
              <a:spcAft>
                <a:spcPts val="1200"/>
              </a:spcAft>
              <a:buFont typeface="+mj-lt"/>
              <a:buAutoNum type="arabicPeriod"/>
            </a:pPr>
            <a:r>
              <a:rPr lang="he-IL" sz="2000" dirty="0" smtClean="0"/>
              <a:t>הועסק </a:t>
            </a:r>
            <a:r>
              <a:rPr lang="he-IL" sz="2000" dirty="0"/>
              <a:t>אדם לא יותר מארבע שעות ביום - ייחשב לחצי מועסק, ואם הועסק אדם חלק משנת המס - ייחשב לחלק ממועסק כיחס תקופת עבודתו לשנה שלמה;</a:t>
            </a:r>
            <a:endParaRPr lang="en-US" sz="2000" dirty="0"/>
          </a:p>
          <a:p>
            <a:pPr marL="914400" lvl="1" indent="-457200" algn="just">
              <a:spcAft>
                <a:spcPts val="1200"/>
              </a:spcAft>
              <a:buFont typeface="+mj-lt"/>
              <a:buAutoNum type="arabicPeriod"/>
            </a:pPr>
            <a:r>
              <a:rPr lang="he-IL" sz="2000" dirty="0" smtClean="0"/>
              <a:t>אדם וקרובו </a:t>
            </a:r>
            <a:r>
              <a:rPr lang="he-IL" sz="2000" dirty="0"/>
              <a:t>ייחשבו למועסק אחד.</a:t>
            </a:r>
            <a:endParaRPr lang="en-US" sz="20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5651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33828"/>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משיכה מחברה כהכנסתו של בעל המניות המהותי</a:t>
            </a:r>
            <a:endParaRPr lang="he-IL" sz="3600" b="1" u="sng" dirty="0">
              <a:solidFill>
                <a:srgbClr val="C00000"/>
              </a:solidFill>
              <a:cs typeface="+mn-cs"/>
            </a:endParaRPr>
          </a:p>
        </p:txBody>
      </p:sp>
      <p:sp>
        <p:nvSpPr>
          <p:cNvPr id="8" name="TextBox 7"/>
          <p:cNvSpPr txBox="1"/>
          <p:nvPr/>
        </p:nvSpPr>
        <p:spPr>
          <a:xfrm>
            <a:off x="799708" y="2169855"/>
            <a:ext cx="7543800" cy="3354765"/>
          </a:xfrm>
          <a:prstGeom prst="rect">
            <a:avLst/>
          </a:prstGeom>
          <a:noFill/>
        </p:spPr>
        <p:txBody>
          <a:bodyPr wrap="square" rtlCol="1">
            <a:spAutoFit/>
          </a:bodyPr>
          <a:lstStyle/>
          <a:p>
            <a:pPr algn="just">
              <a:spcAft>
                <a:spcPts val="1200"/>
              </a:spcAft>
            </a:pPr>
            <a:r>
              <a:rPr lang="he-IL" sz="2600" dirty="0" smtClean="0"/>
              <a:t>יראו </a:t>
            </a:r>
            <a:r>
              <a:rPr lang="he-IL" sz="2600" dirty="0"/>
              <a:t>משיכה מחברה, במועד החיוב, כהכנסתו של בעל המניות </a:t>
            </a:r>
            <a:r>
              <a:rPr lang="he-IL" sz="2600" dirty="0" smtClean="0"/>
              <a:t>המהותי (</a:t>
            </a:r>
            <a:r>
              <a:rPr lang="he-IL" sz="2600" dirty="0"/>
              <a:t>סעיף ט1 </a:t>
            </a:r>
            <a:r>
              <a:rPr lang="he-IL" sz="2600" dirty="0" smtClean="0"/>
              <a:t>לפקודה) –</a:t>
            </a:r>
          </a:p>
          <a:p>
            <a:pPr algn="just">
              <a:spcAft>
                <a:spcPts val="1200"/>
              </a:spcAft>
            </a:pPr>
            <a:r>
              <a:rPr lang="he-IL" sz="2600" dirty="0" smtClean="0"/>
              <a:t>א. מדיבידנד, אם היו רווחים בחברה ובהתאם לחלקו בהם;</a:t>
            </a:r>
            <a:endParaRPr lang="en-US" sz="2600" dirty="0" smtClean="0"/>
          </a:p>
          <a:p>
            <a:pPr marL="288000" indent="-288000" algn="just">
              <a:spcAft>
                <a:spcPts val="1200"/>
              </a:spcAft>
            </a:pPr>
            <a:r>
              <a:rPr lang="he-IL" sz="2600" dirty="0" smtClean="0"/>
              <a:t>ב. במשיכה שפסקת משנה (א) אינה חלה עליה, אם מתקיימים יחסי עובד מעביד - כהכנסת עבודה;</a:t>
            </a:r>
            <a:endParaRPr lang="en-US" sz="2600" dirty="0" smtClean="0"/>
          </a:p>
          <a:p>
            <a:pPr marL="288000" indent="-288000" algn="just">
              <a:spcAft>
                <a:spcPts val="1200"/>
              </a:spcAft>
            </a:pPr>
            <a:r>
              <a:rPr lang="he-IL" sz="2600" dirty="0" smtClean="0"/>
              <a:t>ג. </a:t>
            </a:r>
            <a:r>
              <a:rPr lang="he-IL" sz="2600" dirty="0"/>
              <a:t>במשיכה</a:t>
            </a:r>
            <a:r>
              <a:rPr lang="he-IL" sz="2600" dirty="0" smtClean="0"/>
              <a:t> שפסקת משנה (ב) אינה חלה עליה כהכנסה מעסק או ממשלח יד.</a:t>
            </a:r>
            <a:endParaRPr lang="en-US" sz="26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36443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33828"/>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משיכה מחברה כהכנסתו של בעל המניות המהותי</a:t>
            </a:r>
            <a:endParaRPr lang="he-IL" sz="3600" b="1" u="sng" dirty="0">
              <a:solidFill>
                <a:srgbClr val="C00000"/>
              </a:solidFill>
              <a:cs typeface="+mn-cs"/>
            </a:endParaRPr>
          </a:p>
        </p:txBody>
      </p:sp>
      <p:sp>
        <p:nvSpPr>
          <p:cNvPr id="8" name="TextBox 7"/>
          <p:cNvSpPr txBox="1"/>
          <p:nvPr/>
        </p:nvSpPr>
        <p:spPr>
          <a:xfrm>
            <a:off x="838200" y="2169855"/>
            <a:ext cx="7391400" cy="1815882"/>
          </a:xfrm>
          <a:prstGeom prst="rect">
            <a:avLst/>
          </a:prstGeom>
          <a:noFill/>
        </p:spPr>
        <p:txBody>
          <a:bodyPr wrap="square" rtlCol="1">
            <a:spAutoFit/>
          </a:bodyPr>
          <a:lstStyle/>
          <a:p>
            <a:pPr algn="just"/>
            <a:r>
              <a:rPr lang="he-IL" sz="2800" b="1" dirty="0"/>
              <a:t>"משיכה מחברה"</a:t>
            </a:r>
            <a:r>
              <a:rPr lang="he-IL" sz="2800" dirty="0"/>
              <a:t> </a:t>
            </a:r>
            <a:r>
              <a:rPr lang="he-IL" sz="2800" dirty="0" smtClean="0"/>
              <a:t>הינה </a:t>
            </a:r>
            <a:r>
              <a:rPr lang="he-IL" sz="2800" b="1" dirty="0"/>
              <a:t>משיכה של כספים</a:t>
            </a:r>
            <a:r>
              <a:rPr lang="he-IL" sz="2800" dirty="0"/>
              <a:t> מחברה על ידי בעל מניות מהותי או קרובו, או </a:t>
            </a:r>
            <a:r>
              <a:rPr lang="he-IL" sz="2800" b="1" dirty="0"/>
              <a:t>העמדת נכס של חברה </a:t>
            </a:r>
            <a:r>
              <a:rPr lang="he-IL" sz="2800" b="1" dirty="0" smtClean="0"/>
              <a:t>לשימושם</a:t>
            </a:r>
            <a:r>
              <a:rPr lang="he-IL" sz="2800" dirty="0" smtClean="0"/>
              <a:t> </a:t>
            </a:r>
            <a:r>
              <a:rPr lang="he-IL" sz="2800" dirty="0"/>
              <a:t>למעט משיכה או העמדה לשימוש כאמור המהווה הכנסה אשר חויבה במלוא המס.</a:t>
            </a:r>
            <a:endParaRPr lang="en-US" sz="28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4441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b="1" u="sng" dirty="0" smtClean="0">
                <a:solidFill>
                  <a:srgbClr val="C00000"/>
                </a:solidFill>
                <a:cs typeface="+mn-cs"/>
              </a:rPr>
              <a:t>מדרגות המס לשנת 2017</a:t>
            </a:r>
            <a:endParaRPr lang="he-IL" b="1" u="sng" dirty="0">
              <a:solidFill>
                <a:srgbClr val="C00000"/>
              </a:solidFill>
              <a:cs typeface="+mn-cs"/>
            </a:endParaRPr>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1"/>
          <p:cNvSpPr>
            <a:spLocks noChangeArrowheads="1"/>
          </p:cNvSpPr>
          <p:nvPr/>
        </p:nvSpPr>
        <p:spPr bwMode="auto">
          <a:xfrm>
            <a:off x="838200" y="4953000"/>
            <a:ext cx="6881439"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rtl="0" eaLnBrk="0" fontAlgn="base" hangingPunct="0">
              <a:spcBef>
                <a:spcPct val="0"/>
              </a:spcBef>
              <a:spcAft>
                <a:spcPct val="0"/>
              </a:spcAft>
              <a:tabLst>
                <a:tab pos="963613" algn="l"/>
              </a:tabLst>
              <a:defRPr>
                <a:solidFill>
                  <a:schemeClr val="tx1"/>
                </a:solidFill>
                <a:latin typeface="Arial" panose="020B0604020202020204" pitchFamily="34" charset="0"/>
              </a:defRPr>
            </a:lvl1pPr>
            <a:lvl2pPr algn="l" rtl="0" eaLnBrk="0" fontAlgn="base" hangingPunct="0">
              <a:spcBef>
                <a:spcPct val="0"/>
              </a:spcBef>
              <a:spcAft>
                <a:spcPct val="0"/>
              </a:spcAft>
              <a:tabLst>
                <a:tab pos="963613" algn="l"/>
              </a:tabLst>
              <a:defRPr>
                <a:solidFill>
                  <a:schemeClr val="tx1"/>
                </a:solidFill>
                <a:latin typeface="Arial" panose="020B0604020202020204" pitchFamily="34" charset="0"/>
              </a:defRPr>
            </a:lvl2pPr>
            <a:lvl3pPr algn="l" rtl="0" eaLnBrk="0" fontAlgn="base" hangingPunct="0">
              <a:spcBef>
                <a:spcPct val="0"/>
              </a:spcBef>
              <a:spcAft>
                <a:spcPct val="0"/>
              </a:spcAft>
              <a:tabLst>
                <a:tab pos="963613" algn="l"/>
              </a:tabLst>
              <a:defRPr>
                <a:solidFill>
                  <a:schemeClr val="tx1"/>
                </a:solidFill>
                <a:latin typeface="Arial" panose="020B0604020202020204" pitchFamily="34" charset="0"/>
              </a:defRPr>
            </a:lvl3pPr>
            <a:lvl4pPr algn="l" rtl="0" eaLnBrk="0" fontAlgn="base" hangingPunct="0">
              <a:spcBef>
                <a:spcPct val="0"/>
              </a:spcBef>
              <a:spcAft>
                <a:spcPct val="0"/>
              </a:spcAft>
              <a:tabLst>
                <a:tab pos="963613" algn="l"/>
              </a:tabLst>
              <a:defRPr>
                <a:solidFill>
                  <a:schemeClr val="tx1"/>
                </a:solidFill>
                <a:latin typeface="Arial" panose="020B0604020202020204" pitchFamily="34" charset="0"/>
              </a:defRPr>
            </a:lvl4pPr>
            <a:lvl5pPr algn="l" rtl="0" eaLnBrk="0" fontAlgn="base" hangingPunct="0">
              <a:spcBef>
                <a:spcPct val="0"/>
              </a:spcBef>
              <a:spcAft>
                <a:spcPct val="0"/>
              </a:spcAft>
              <a:tabLst>
                <a:tab pos="963613" algn="l"/>
              </a:tabLst>
              <a:defRPr>
                <a:solidFill>
                  <a:schemeClr val="tx1"/>
                </a:solidFill>
                <a:latin typeface="Arial" panose="020B0604020202020204" pitchFamily="34" charset="0"/>
              </a:defRPr>
            </a:lvl5pPr>
            <a:lvl6pPr algn="l" rtl="0" eaLnBrk="0" fontAlgn="base" hangingPunct="0">
              <a:spcBef>
                <a:spcPct val="0"/>
              </a:spcBef>
              <a:spcAft>
                <a:spcPct val="0"/>
              </a:spcAft>
              <a:tabLst>
                <a:tab pos="963613" algn="l"/>
              </a:tabLst>
              <a:defRPr>
                <a:solidFill>
                  <a:schemeClr val="tx1"/>
                </a:solidFill>
                <a:latin typeface="Arial" panose="020B0604020202020204" pitchFamily="34" charset="0"/>
              </a:defRPr>
            </a:lvl6pPr>
            <a:lvl7pPr algn="l" rtl="0" eaLnBrk="0" fontAlgn="base" hangingPunct="0">
              <a:spcBef>
                <a:spcPct val="0"/>
              </a:spcBef>
              <a:spcAft>
                <a:spcPct val="0"/>
              </a:spcAft>
              <a:tabLst>
                <a:tab pos="963613" algn="l"/>
              </a:tabLst>
              <a:defRPr>
                <a:solidFill>
                  <a:schemeClr val="tx1"/>
                </a:solidFill>
                <a:latin typeface="Arial" panose="020B0604020202020204" pitchFamily="34" charset="0"/>
              </a:defRPr>
            </a:lvl7pPr>
            <a:lvl8pPr algn="l" rtl="0" eaLnBrk="0" fontAlgn="base" hangingPunct="0">
              <a:spcBef>
                <a:spcPct val="0"/>
              </a:spcBef>
              <a:spcAft>
                <a:spcPct val="0"/>
              </a:spcAft>
              <a:tabLst>
                <a:tab pos="963613" algn="l"/>
              </a:tabLst>
              <a:defRPr>
                <a:solidFill>
                  <a:schemeClr val="tx1"/>
                </a:solidFill>
                <a:latin typeface="Arial" panose="020B0604020202020204" pitchFamily="34" charset="0"/>
              </a:defRPr>
            </a:lvl8pPr>
            <a:lvl9pPr algn="l" rtl="0" eaLnBrk="0" fontAlgn="base" hangingPunct="0">
              <a:spcBef>
                <a:spcPct val="0"/>
              </a:spcBef>
              <a:spcAft>
                <a:spcPct val="0"/>
              </a:spcAft>
              <a:tabLst>
                <a:tab pos="963613" algn="l"/>
              </a:tabLst>
              <a:defRPr>
                <a:solidFill>
                  <a:schemeClr val="tx1"/>
                </a:solidFill>
                <a:latin typeface="Arial" panose="020B0604020202020204" pitchFamily="34" charset="0"/>
              </a:defRPr>
            </a:lvl9pPr>
          </a:lstStyle>
          <a:p>
            <a:pPr marL="0" marR="0" lvl="0" indent="0" algn="justLow" defTabSz="914400" rtl="1" eaLnBrk="0" fontAlgn="base" latinLnBrk="0" hangingPunct="0">
              <a:lnSpc>
                <a:spcPct val="100000"/>
              </a:lnSpc>
              <a:spcBef>
                <a:spcPct val="0"/>
              </a:spcBef>
              <a:spcAft>
                <a:spcPct val="0"/>
              </a:spcAft>
              <a:buClrTx/>
              <a:buSzTx/>
              <a:buFontTx/>
              <a:buNone/>
              <a:tabLst>
                <a:tab pos="963613" algn="l"/>
              </a:tabLst>
            </a:pPr>
            <a:r>
              <a:rPr kumimoji="0" lang="he-IL" altLang="en-US" sz="13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David" panose="020E0502060401010101" pitchFamily="34" charset="-79"/>
              </a:rPr>
              <a:t>* לגבי הכנסה חייבת בשנת המס מיגיעה אישית ולגבי הכנסה חייבת בשנת המס של יחיד שמלאו לו 60 שנים.</a:t>
            </a:r>
            <a:endParaRPr kumimoji="0" lang="en-US" altLang="en-US" sz="1300" b="0" i="0" u="none" strike="noStrike" cap="none" normalizeH="0" baseline="0" dirty="0" smtClean="0">
              <a:ln>
                <a:noFill/>
              </a:ln>
              <a:solidFill>
                <a:schemeClr val="tx1"/>
              </a:solidFill>
              <a:effectLst/>
            </a:endParaRPr>
          </a:p>
          <a:p>
            <a:pPr marL="0" marR="0" lvl="0" indent="0" algn="justLow" defTabSz="914400" rtl="1" eaLnBrk="0" fontAlgn="base" latinLnBrk="0" hangingPunct="0">
              <a:lnSpc>
                <a:spcPct val="100000"/>
              </a:lnSpc>
              <a:spcBef>
                <a:spcPct val="0"/>
              </a:spcBef>
              <a:spcAft>
                <a:spcPct val="0"/>
              </a:spcAft>
              <a:buClrTx/>
              <a:buSzTx/>
              <a:buFontTx/>
              <a:buNone/>
              <a:tabLst>
                <a:tab pos="963613" algn="l"/>
              </a:tabLst>
            </a:pPr>
            <a:r>
              <a:rPr kumimoji="0" lang="he-IL" altLang="en-US" sz="13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David" panose="020E0502060401010101" pitchFamily="34" charset="-79"/>
              </a:rPr>
              <a:t>** מס נוסף בשיעור 3% (במקום 2%) על הכנסות גבוהות החל מהכנסה שנתית של 640,001 ₪ (במקום 803,520 ₪).</a:t>
            </a:r>
            <a:endParaRPr kumimoji="0" lang="he-IL" altLang="en-US" sz="1300" b="0" i="0" u="none" strike="noStrike" cap="none" normalizeH="0" baseline="0" dirty="0" smtClean="0">
              <a:ln>
                <a:noFill/>
              </a:ln>
              <a:solidFill>
                <a:schemeClr val="tx1"/>
              </a:solidFill>
              <a:effectLst/>
              <a:cs typeface="Arial" panose="020B0604020202020204" pitchFamily="34" charset="0"/>
            </a:endParaRPr>
          </a:p>
        </p:txBody>
      </p:sp>
      <p:graphicFrame>
        <p:nvGraphicFramePr>
          <p:cNvPr id="5" name="טבלה 4"/>
          <p:cNvGraphicFramePr>
            <a:graphicFrameLocks noGrp="1"/>
          </p:cNvGraphicFramePr>
          <p:nvPr>
            <p:extLst>
              <p:ext uri="{D42A27DB-BD31-4B8C-83A1-F6EECF244321}">
                <p14:modId xmlns:p14="http://schemas.microsoft.com/office/powerpoint/2010/main" val="4210542642"/>
              </p:ext>
            </p:extLst>
          </p:nvPr>
        </p:nvGraphicFramePr>
        <p:xfrm>
          <a:off x="1524000" y="2166961"/>
          <a:ext cx="6096000" cy="2796769"/>
        </p:xfrm>
        <a:graphic>
          <a:graphicData uri="http://schemas.openxmlformats.org/drawingml/2006/table">
            <a:tbl>
              <a:tblPr firstRow="1" bandRow="1">
                <a:tableStyleId>{5C22544A-7EE6-4342-B048-85BDC9FD1C3A}</a:tableStyleId>
              </a:tblPr>
              <a:tblGrid>
                <a:gridCol w="2032000"/>
                <a:gridCol w="2032000"/>
                <a:gridCol w="2032000"/>
              </a:tblGrid>
              <a:tr h="347287">
                <a:tc>
                  <a:txBody>
                    <a:bodyPr/>
                    <a:lstStyle/>
                    <a:p>
                      <a:pPr algn="ctr" rtl="1">
                        <a:lnSpc>
                          <a:spcPct val="107000"/>
                        </a:lnSpc>
                        <a:spcAft>
                          <a:spcPts val="0"/>
                        </a:spcAft>
                      </a:pPr>
                      <a:r>
                        <a:rPr lang="he-IL" sz="1800" b="1" u="sng" dirty="0">
                          <a:effectLst/>
                          <a:latin typeface="Calibri" panose="020F0502020204030204" pitchFamily="34" charset="0"/>
                          <a:ea typeface="Calibri" panose="020F0502020204030204" pitchFamily="34" charset="0"/>
                          <a:cs typeface="David" panose="020E0502060401010101" pitchFamily="34" charset="-79"/>
                        </a:rPr>
                        <a:t>שיעור המס</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he-IL" sz="1800" b="1" u="sng">
                          <a:effectLst/>
                          <a:latin typeface="Calibri" panose="020F0502020204030204" pitchFamily="34" charset="0"/>
                          <a:ea typeface="Calibri" panose="020F0502020204030204" pitchFamily="34" charset="0"/>
                          <a:cs typeface="David" panose="020E0502060401010101" pitchFamily="34" charset="-79"/>
                        </a:rPr>
                        <a:t>ועד</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he-IL" sz="1800" b="1" u="sng" dirty="0">
                          <a:effectLst/>
                          <a:latin typeface="Calibri" panose="020F0502020204030204" pitchFamily="34" charset="0"/>
                          <a:ea typeface="Calibri" panose="020F0502020204030204" pitchFamily="34" charset="0"/>
                          <a:cs typeface="David" panose="020E0502060401010101" pitchFamily="34" charset="-79"/>
                        </a:rPr>
                        <a:t>על כל שקל חדש מ-</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47287">
                <a:tc>
                  <a:txBody>
                    <a:bodyPr/>
                    <a:lstStyle/>
                    <a:p>
                      <a:pPr algn="ctr" rtl="1">
                        <a:lnSpc>
                          <a:spcPct val="107000"/>
                        </a:lnSpc>
                        <a:spcAft>
                          <a:spcPts val="0"/>
                        </a:spcAft>
                      </a:pPr>
                      <a:r>
                        <a:rPr lang="he-IL" sz="1800">
                          <a:effectLst/>
                          <a:latin typeface="Calibri" panose="020F0502020204030204" pitchFamily="34" charset="0"/>
                          <a:ea typeface="Calibri" panose="020F0502020204030204" pitchFamily="34" charset="0"/>
                          <a:cs typeface="David" panose="020E0502060401010101" pitchFamily="34" charset="-79"/>
                        </a:rPr>
                        <a:t>10%*</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he-IL" sz="1800">
                          <a:effectLst/>
                          <a:latin typeface="Calibri" panose="020F0502020204030204" pitchFamily="34" charset="0"/>
                          <a:ea typeface="Calibri" panose="020F0502020204030204" pitchFamily="34" charset="0"/>
                          <a:cs typeface="David" panose="020E0502060401010101" pitchFamily="34" charset="-79"/>
                        </a:rPr>
                        <a:t>74,640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he-IL" sz="1800" dirty="0">
                          <a:effectLst/>
                          <a:latin typeface="Calibri" panose="020F0502020204030204" pitchFamily="34" charset="0"/>
                          <a:ea typeface="Calibri" panose="020F0502020204030204" pitchFamily="34" charset="0"/>
                          <a:cs typeface="David" panose="020E0502060401010101" pitchFamily="34" charset="-79"/>
                        </a:rPr>
                        <a:t>0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47287">
                <a:tc>
                  <a:txBody>
                    <a:bodyPr/>
                    <a:lstStyle/>
                    <a:p>
                      <a:pPr algn="ctr" rtl="1">
                        <a:lnSpc>
                          <a:spcPct val="107000"/>
                        </a:lnSpc>
                        <a:spcAft>
                          <a:spcPts val="0"/>
                        </a:spcAft>
                      </a:pPr>
                      <a:r>
                        <a:rPr lang="he-IL" sz="1800">
                          <a:effectLst/>
                          <a:latin typeface="Calibri" panose="020F0502020204030204" pitchFamily="34" charset="0"/>
                          <a:ea typeface="Calibri" panose="020F0502020204030204" pitchFamily="34" charset="0"/>
                          <a:cs typeface="David" panose="020E0502060401010101" pitchFamily="34" charset="-79"/>
                        </a:rPr>
                        <a:t>14%*</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tabLst>
                          <a:tab pos="963295" algn="l"/>
                        </a:tabLst>
                      </a:pPr>
                      <a:r>
                        <a:rPr lang="he-IL" sz="1800">
                          <a:effectLst/>
                          <a:latin typeface="Calibri" panose="020F0502020204030204" pitchFamily="34" charset="0"/>
                          <a:ea typeface="Calibri" panose="020F0502020204030204" pitchFamily="34" charset="0"/>
                          <a:cs typeface="David" panose="020E0502060401010101" pitchFamily="34" charset="-79"/>
                        </a:rPr>
                        <a:t>107,040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he-IL" sz="1800" dirty="0">
                          <a:effectLst/>
                          <a:latin typeface="Calibri" panose="020F0502020204030204" pitchFamily="34" charset="0"/>
                          <a:ea typeface="Calibri" panose="020F0502020204030204" pitchFamily="34" charset="0"/>
                          <a:cs typeface="David" panose="020E0502060401010101" pitchFamily="34" charset="-79"/>
                        </a:rPr>
                        <a:t>74,641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47287">
                <a:tc>
                  <a:txBody>
                    <a:bodyPr/>
                    <a:lstStyle/>
                    <a:p>
                      <a:pPr algn="ctr" rtl="1">
                        <a:lnSpc>
                          <a:spcPct val="107000"/>
                        </a:lnSpc>
                        <a:spcAft>
                          <a:spcPts val="0"/>
                        </a:spcAft>
                      </a:pPr>
                      <a:r>
                        <a:rPr lang="he-IL" sz="1800">
                          <a:effectLst/>
                          <a:latin typeface="Calibri" panose="020F0502020204030204" pitchFamily="34" charset="0"/>
                          <a:ea typeface="Calibri" panose="020F0502020204030204" pitchFamily="34" charset="0"/>
                          <a:cs typeface="David" panose="020E0502060401010101" pitchFamily="34" charset="-79"/>
                        </a:rPr>
                        <a:t>20%*</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he-IL" sz="1800">
                          <a:effectLst/>
                          <a:latin typeface="Calibri" panose="020F0502020204030204" pitchFamily="34" charset="0"/>
                          <a:ea typeface="Calibri" panose="020F0502020204030204" pitchFamily="34" charset="0"/>
                          <a:cs typeface="David" panose="020E0502060401010101" pitchFamily="34" charset="-79"/>
                        </a:rPr>
                        <a:t>171,840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tabLst>
                          <a:tab pos="963295" algn="l"/>
                        </a:tabLst>
                      </a:pPr>
                      <a:r>
                        <a:rPr lang="he-IL" sz="1800" dirty="0">
                          <a:effectLst/>
                          <a:latin typeface="Calibri" panose="020F0502020204030204" pitchFamily="34" charset="0"/>
                          <a:ea typeface="Calibri" panose="020F0502020204030204" pitchFamily="34" charset="0"/>
                          <a:cs typeface="David" panose="020E0502060401010101" pitchFamily="34" charset="-79"/>
                        </a:rPr>
                        <a:t>107,041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47287">
                <a:tc>
                  <a:txBody>
                    <a:bodyPr/>
                    <a:lstStyle/>
                    <a:p>
                      <a:pPr algn="ctr" rtl="1">
                        <a:lnSpc>
                          <a:spcPct val="107000"/>
                        </a:lnSpc>
                        <a:spcAft>
                          <a:spcPts val="0"/>
                        </a:spcAft>
                      </a:pPr>
                      <a:r>
                        <a:rPr lang="he-IL" sz="1800">
                          <a:effectLst/>
                          <a:latin typeface="Calibri" panose="020F0502020204030204" pitchFamily="34" charset="0"/>
                          <a:ea typeface="Calibri" panose="020F0502020204030204" pitchFamily="34" charset="0"/>
                          <a:cs typeface="David" panose="020E0502060401010101" pitchFamily="34" charset="-79"/>
                        </a:rPr>
                        <a:t>31%</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he-IL" sz="1800">
                          <a:effectLst/>
                          <a:latin typeface="Calibri" panose="020F0502020204030204" pitchFamily="34" charset="0"/>
                          <a:ea typeface="Calibri" panose="020F0502020204030204" pitchFamily="34" charset="0"/>
                          <a:cs typeface="David" panose="020E0502060401010101" pitchFamily="34" charset="-79"/>
                        </a:rPr>
                        <a:t>238,800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he-IL" sz="1800" dirty="0">
                          <a:effectLst/>
                          <a:latin typeface="Calibri" panose="020F0502020204030204" pitchFamily="34" charset="0"/>
                          <a:ea typeface="Calibri" panose="020F0502020204030204" pitchFamily="34" charset="0"/>
                          <a:cs typeface="David" panose="020E0502060401010101" pitchFamily="34" charset="-79"/>
                        </a:rPr>
                        <a:t>171,841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47287">
                <a:tc>
                  <a:txBody>
                    <a:bodyPr/>
                    <a:lstStyle/>
                    <a:p>
                      <a:pPr algn="ctr" rtl="1">
                        <a:lnSpc>
                          <a:spcPct val="107000"/>
                        </a:lnSpc>
                        <a:spcAft>
                          <a:spcPts val="0"/>
                        </a:spcAft>
                      </a:pPr>
                      <a:r>
                        <a:rPr lang="he-IL" sz="1800">
                          <a:effectLst/>
                          <a:latin typeface="Calibri" panose="020F0502020204030204" pitchFamily="34" charset="0"/>
                          <a:ea typeface="Calibri" panose="020F0502020204030204" pitchFamily="34" charset="0"/>
                          <a:cs typeface="David" panose="020E0502060401010101" pitchFamily="34" charset="-79"/>
                        </a:rPr>
                        <a:t>35%</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he-IL" sz="1800" dirty="0">
                          <a:effectLst/>
                          <a:latin typeface="Calibri" panose="020F0502020204030204" pitchFamily="34" charset="0"/>
                          <a:ea typeface="Calibri" panose="020F0502020204030204" pitchFamily="34" charset="0"/>
                          <a:cs typeface="David" panose="020E0502060401010101" pitchFamily="34" charset="-79"/>
                        </a:rPr>
                        <a:t>496,920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he-IL" sz="1800" dirty="0">
                          <a:effectLst/>
                          <a:latin typeface="Calibri" panose="020F0502020204030204" pitchFamily="34" charset="0"/>
                          <a:ea typeface="Calibri" panose="020F0502020204030204" pitchFamily="34" charset="0"/>
                          <a:cs typeface="David" panose="020E0502060401010101" pitchFamily="34" charset="-79"/>
                        </a:rPr>
                        <a:t>238,801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47287">
                <a:tc>
                  <a:txBody>
                    <a:bodyPr/>
                    <a:lstStyle/>
                    <a:p>
                      <a:pPr algn="ctr" rtl="1">
                        <a:lnSpc>
                          <a:spcPct val="107000"/>
                        </a:lnSpc>
                        <a:spcAft>
                          <a:spcPts val="0"/>
                        </a:spcAft>
                      </a:pPr>
                      <a:r>
                        <a:rPr lang="he-IL" sz="1800">
                          <a:effectLst/>
                          <a:latin typeface="Calibri" panose="020F0502020204030204" pitchFamily="34" charset="0"/>
                          <a:ea typeface="Calibri" panose="020F0502020204030204" pitchFamily="34" charset="0"/>
                          <a:cs typeface="David" panose="020E0502060401010101" pitchFamily="34" charset="-79"/>
                        </a:rPr>
                        <a:t>47%</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he-IL" sz="1800" dirty="0">
                          <a:effectLst/>
                          <a:latin typeface="Calibri" panose="020F0502020204030204" pitchFamily="34" charset="0"/>
                          <a:ea typeface="Calibri" panose="020F0502020204030204" pitchFamily="34" charset="0"/>
                          <a:cs typeface="David" panose="020E0502060401010101" pitchFamily="34" charset="-79"/>
                        </a:rPr>
                        <a:t>640,000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rtl="1">
                        <a:lnSpc>
                          <a:spcPct val="107000"/>
                        </a:lnSpc>
                        <a:spcAft>
                          <a:spcPts val="0"/>
                        </a:spcAft>
                      </a:pPr>
                      <a:r>
                        <a:rPr lang="he-IL" sz="1800" dirty="0">
                          <a:effectLst/>
                          <a:latin typeface="Calibri" panose="020F0502020204030204" pitchFamily="34" charset="0"/>
                          <a:ea typeface="Calibri" panose="020F0502020204030204" pitchFamily="34" charset="0"/>
                          <a:cs typeface="David" panose="020E0502060401010101" pitchFamily="34" charset="-79"/>
                        </a:rPr>
                        <a:t>496,921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r h="355033">
                <a:tc>
                  <a:txBody>
                    <a:bodyPr/>
                    <a:lstStyle/>
                    <a:p>
                      <a:pPr algn="ctr" rtl="1">
                        <a:lnSpc>
                          <a:spcPct val="107000"/>
                        </a:lnSpc>
                        <a:spcAft>
                          <a:spcPts val="0"/>
                        </a:spcAft>
                      </a:pPr>
                      <a:r>
                        <a:rPr lang="he-IL" sz="1800" dirty="0">
                          <a:effectLst/>
                          <a:latin typeface="Calibri" panose="020F0502020204030204" pitchFamily="34" charset="0"/>
                          <a:ea typeface="Calibri" panose="020F0502020204030204" pitchFamily="34" charset="0"/>
                          <a:cs typeface="David" panose="020E0502060401010101" pitchFamily="34" charset="-79"/>
                        </a:rPr>
                        <a:t>50%**</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endParaRPr lang="en-US" sz="1800" dirty="0"/>
                    </a:p>
                  </a:txBody>
                  <a:tcPr/>
                </a:tc>
                <a:tc>
                  <a:txBody>
                    <a:bodyPr/>
                    <a:lstStyle/>
                    <a:p>
                      <a:pPr algn="ctr" rtl="1">
                        <a:lnSpc>
                          <a:spcPct val="107000"/>
                        </a:lnSpc>
                        <a:spcAft>
                          <a:spcPts val="0"/>
                        </a:spcAft>
                      </a:pPr>
                      <a:r>
                        <a:rPr lang="he-IL" sz="1800" dirty="0">
                          <a:effectLst/>
                          <a:latin typeface="Calibri" panose="020F0502020204030204" pitchFamily="34" charset="0"/>
                          <a:ea typeface="Calibri" panose="020F0502020204030204" pitchFamily="34" charset="0"/>
                          <a:cs typeface="David" panose="020E0502060401010101" pitchFamily="34" charset="-79"/>
                        </a:rPr>
                        <a:t>640,001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r>
            </a:tbl>
          </a:graphicData>
        </a:graphic>
      </p:graphicFrame>
    </p:spTree>
    <p:extLst>
      <p:ext uri="{BB962C8B-B14F-4D97-AF65-F5344CB8AC3E}">
        <p14:creationId xmlns:p14="http://schemas.microsoft.com/office/powerpoint/2010/main" val="20509431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33828"/>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משיכה מחברה כהכנסתו של בעל המניות המהותי</a:t>
            </a:r>
            <a:endParaRPr lang="he-IL" sz="3600" b="1" u="sng" dirty="0">
              <a:solidFill>
                <a:srgbClr val="C00000"/>
              </a:solidFill>
              <a:cs typeface="+mn-cs"/>
            </a:endParaRPr>
          </a:p>
        </p:txBody>
      </p:sp>
      <p:sp>
        <p:nvSpPr>
          <p:cNvPr id="8" name="TextBox 7"/>
          <p:cNvSpPr txBox="1"/>
          <p:nvPr/>
        </p:nvSpPr>
        <p:spPr>
          <a:xfrm>
            <a:off x="838200" y="2169855"/>
            <a:ext cx="7391400" cy="2985433"/>
          </a:xfrm>
          <a:prstGeom prst="rect">
            <a:avLst/>
          </a:prstGeom>
          <a:noFill/>
        </p:spPr>
        <p:txBody>
          <a:bodyPr wrap="square" rtlCol="1">
            <a:spAutoFit/>
          </a:bodyPr>
          <a:lstStyle/>
          <a:p>
            <a:pPr algn="just">
              <a:spcAft>
                <a:spcPts val="1200"/>
              </a:spcAft>
            </a:pPr>
            <a:r>
              <a:rPr lang="he-IL" sz="2800" b="1" dirty="0" smtClean="0"/>
              <a:t>"</a:t>
            </a:r>
            <a:r>
              <a:rPr lang="he-IL" sz="2800" b="1" dirty="0"/>
              <a:t>מועד החיוב"</a:t>
            </a:r>
            <a:r>
              <a:rPr lang="he-IL" sz="2800" dirty="0"/>
              <a:t> </a:t>
            </a:r>
            <a:r>
              <a:rPr lang="he-IL" sz="2800" dirty="0" smtClean="0"/>
              <a:t>הינו </a:t>
            </a:r>
            <a:r>
              <a:rPr lang="he-IL" sz="2800" dirty="0"/>
              <a:t>אחד מאלה:</a:t>
            </a:r>
            <a:endParaRPr lang="en-US" sz="2800" dirty="0"/>
          </a:p>
          <a:p>
            <a:pPr marL="514350" indent="-504000" algn="just">
              <a:spcAft>
                <a:spcPts val="1200"/>
              </a:spcAft>
              <a:buFont typeface="+mj-lt"/>
              <a:buAutoNum type="arabicPeriod"/>
            </a:pPr>
            <a:r>
              <a:rPr lang="he-IL" sz="2800" dirty="0" smtClean="0"/>
              <a:t>במשיכת </a:t>
            </a:r>
            <a:r>
              <a:rPr lang="he-IL" sz="2800" dirty="0"/>
              <a:t>כספים מחברה - בתום שנת המס שלאחר שנת המס שבה נמשכו;</a:t>
            </a:r>
            <a:endParaRPr lang="en-US" sz="2800" dirty="0"/>
          </a:p>
          <a:p>
            <a:pPr marL="514350" indent="-504000" algn="just">
              <a:spcAft>
                <a:spcPts val="1200"/>
              </a:spcAft>
              <a:buFont typeface="+mj-lt"/>
              <a:buAutoNum type="arabicPeriod"/>
            </a:pPr>
            <a:r>
              <a:rPr lang="he-IL" sz="2800" dirty="0" smtClean="0"/>
              <a:t>בהעמדת </a:t>
            </a:r>
            <a:r>
              <a:rPr lang="he-IL" sz="2800" dirty="0"/>
              <a:t>נכס לשימוש - בתום שנת המס שבה הועמד הנכס לשימוש, ובתום כל שנה לאחר מכן עד למועד שבו הושב </a:t>
            </a:r>
            <a:r>
              <a:rPr lang="he-IL" sz="2800" dirty="0" smtClean="0"/>
              <a:t>הנכס.</a:t>
            </a:r>
            <a:endParaRPr lang="he-IL" sz="28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45393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33828"/>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משיכה מחברה כהכנסתו של בעל המניות המהותי</a:t>
            </a:r>
            <a:endParaRPr lang="he-IL" sz="3600" b="1" u="sng" dirty="0">
              <a:solidFill>
                <a:srgbClr val="C00000"/>
              </a:solidFill>
              <a:cs typeface="+mn-cs"/>
            </a:endParaRPr>
          </a:p>
        </p:txBody>
      </p:sp>
      <p:sp>
        <p:nvSpPr>
          <p:cNvPr id="8" name="TextBox 7"/>
          <p:cNvSpPr txBox="1"/>
          <p:nvPr/>
        </p:nvSpPr>
        <p:spPr>
          <a:xfrm>
            <a:off x="838200" y="2169855"/>
            <a:ext cx="7391400" cy="3508653"/>
          </a:xfrm>
          <a:prstGeom prst="rect">
            <a:avLst/>
          </a:prstGeom>
          <a:noFill/>
        </p:spPr>
        <p:txBody>
          <a:bodyPr wrap="square" rtlCol="1">
            <a:spAutoFit/>
          </a:bodyPr>
          <a:lstStyle/>
          <a:p>
            <a:pPr algn="just">
              <a:spcAft>
                <a:spcPts val="1200"/>
              </a:spcAft>
            </a:pPr>
            <a:r>
              <a:rPr lang="he-IL" sz="2400" b="1" dirty="0"/>
              <a:t>"משיכה של כספים מחברה"</a:t>
            </a:r>
            <a:r>
              <a:rPr lang="he-IL" sz="2400" dirty="0"/>
              <a:t> - לרבות כל אחד </a:t>
            </a:r>
            <a:r>
              <a:rPr lang="he-IL" sz="2400" dirty="0" smtClean="0"/>
              <a:t>מאה:</a:t>
            </a:r>
          </a:p>
          <a:p>
            <a:pPr marL="457200" indent="-457200" algn="just">
              <a:spcAft>
                <a:spcPts val="1200"/>
              </a:spcAft>
              <a:buFont typeface="+mj-lt"/>
              <a:buAutoNum type="arabicPeriod"/>
            </a:pPr>
            <a:r>
              <a:rPr lang="he-IL" sz="2400" dirty="0" smtClean="0"/>
              <a:t>הלוואה</a:t>
            </a:r>
            <a:r>
              <a:rPr lang="he-IL" sz="2400" dirty="0"/>
              <a:t>, לרבות השאלה או כל חוב אחר;</a:t>
            </a:r>
            <a:endParaRPr lang="en-US" sz="2400" dirty="0"/>
          </a:p>
          <a:p>
            <a:pPr marL="457200" indent="-457200" algn="just">
              <a:spcAft>
                <a:spcPts val="1200"/>
              </a:spcAft>
              <a:buFont typeface="+mj-lt"/>
              <a:buAutoNum type="arabicPeriod"/>
            </a:pPr>
            <a:r>
              <a:rPr lang="he-IL" sz="2400" dirty="0" smtClean="0"/>
              <a:t>מזומנים</a:t>
            </a:r>
            <a:r>
              <a:rPr lang="he-IL" sz="2400" dirty="0"/>
              <a:t>, ניירות ערך, </a:t>
            </a:r>
            <a:r>
              <a:rPr lang="he-IL" sz="2400" dirty="0" smtClean="0"/>
              <a:t>פיקדונות וכן </a:t>
            </a:r>
            <a:r>
              <a:rPr lang="he-IL" sz="2400" dirty="0"/>
              <a:t>ערבון, ערבות, התחייבות או בטוחה בכל צורה </a:t>
            </a:r>
            <a:r>
              <a:rPr lang="he-IL" sz="2400" dirty="0" smtClean="0"/>
              <a:t>אחרת</a:t>
            </a:r>
            <a:r>
              <a:rPr lang="he-IL" sz="2400" dirty="0"/>
              <a:t> </a:t>
            </a:r>
            <a:r>
              <a:rPr lang="he-IL" sz="2400" dirty="0" smtClean="0"/>
              <a:t>שהחברה </a:t>
            </a:r>
            <a:r>
              <a:rPr lang="he-IL" sz="2400" dirty="0"/>
              <a:t>העמידה </a:t>
            </a:r>
            <a:r>
              <a:rPr lang="he-IL" sz="2400" dirty="0" smtClean="0"/>
              <a:t>לטובת </a:t>
            </a:r>
            <a:r>
              <a:rPr lang="he-IL" sz="2400" dirty="0"/>
              <a:t>בעל המניות </a:t>
            </a:r>
            <a:r>
              <a:rPr lang="he-IL" sz="2400" dirty="0" smtClean="0"/>
              <a:t>המהותי.</a:t>
            </a:r>
          </a:p>
          <a:p>
            <a:pPr algn="just">
              <a:spcAft>
                <a:spcPts val="1200"/>
              </a:spcAft>
            </a:pPr>
            <a:r>
              <a:rPr lang="he-IL" sz="2400" dirty="0" smtClean="0"/>
              <a:t>לא יראו </a:t>
            </a:r>
            <a:r>
              <a:rPr lang="he-IL" sz="2400" dirty="0"/>
              <a:t>כמשיכה של כספים מחברה סכום משיכות מצטבר, שלא עלה ביום כלשהו בשנת המס וביום כלשהו בשנת המס שלפניה, על מאה אלף </a:t>
            </a:r>
            <a:r>
              <a:rPr lang="he-IL" sz="2400" dirty="0" smtClean="0"/>
              <a:t>₪</a:t>
            </a:r>
            <a:r>
              <a:rPr lang="he-IL" sz="2400" dirty="0"/>
              <a:t>.</a:t>
            </a:r>
            <a:endParaRPr lang="en-US" sz="24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57290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33828"/>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משיכה מחברה כהכנסתו של בעל המניות המהותי</a:t>
            </a:r>
            <a:endParaRPr lang="he-IL" sz="3600" b="1" u="sng" dirty="0">
              <a:solidFill>
                <a:srgbClr val="C00000"/>
              </a:solidFill>
              <a:cs typeface="+mn-cs"/>
            </a:endParaRPr>
          </a:p>
        </p:txBody>
      </p:sp>
      <p:sp>
        <p:nvSpPr>
          <p:cNvPr id="8" name="TextBox 7"/>
          <p:cNvSpPr txBox="1"/>
          <p:nvPr/>
        </p:nvSpPr>
        <p:spPr>
          <a:xfrm>
            <a:off x="838200" y="2169855"/>
            <a:ext cx="7391400" cy="2954655"/>
          </a:xfrm>
          <a:prstGeom prst="rect">
            <a:avLst/>
          </a:prstGeom>
          <a:noFill/>
        </p:spPr>
        <p:txBody>
          <a:bodyPr wrap="square" rtlCol="1">
            <a:spAutoFit/>
          </a:bodyPr>
          <a:lstStyle/>
          <a:p>
            <a:pPr>
              <a:spcAft>
                <a:spcPts val="1200"/>
              </a:spcAft>
            </a:pPr>
            <a:r>
              <a:rPr lang="he-IL" sz="2600" b="1" dirty="0"/>
              <a:t>"נכס" </a:t>
            </a:r>
            <a:r>
              <a:rPr lang="he-IL" sz="2600" dirty="0" smtClean="0"/>
              <a:t>הינו </a:t>
            </a:r>
            <a:r>
              <a:rPr lang="he-IL" sz="2600" dirty="0"/>
              <a:t>כל אחד מאלה:</a:t>
            </a:r>
            <a:endParaRPr lang="en-US" sz="2600" dirty="0"/>
          </a:p>
          <a:p>
            <a:pPr marL="457200" indent="-457200" algn="just">
              <a:spcAft>
                <a:spcPts val="1200"/>
              </a:spcAft>
              <a:buFont typeface="+mj-lt"/>
              <a:buAutoNum type="arabicPeriod"/>
            </a:pPr>
            <a:r>
              <a:rPr lang="he-IL" sz="2600" dirty="0" smtClean="0"/>
              <a:t>דירה לרבות תכולתה כשעיקר </a:t>
            </a:r>
            <a:r>
              <a:rPr lang="he-IL" sz="2600" dirty="0"/>
              <a:t>השימוש </a:t>
            </a:r>
            <a:r>
              <a:rPr lang="he-IL" sz="2600" dirty="0" smtClean="0"/>
              <a:t>בדירה </a:t>
            </a:r>
            <a:r>
              <a:rPr lang="he-IL" sz="2600" dirty="0"/>
              <a:t>הוא לצרכיו הפרטיים של בעל המניות </a:t>
            </a:r>
            <a:r>
              <a:rPr lang="he-IL" sz="2600" dirty="0" smtClean="0"/>
              <a:t>המהותי;</a:t>
            </a:r>
            <a:endParaRPr lang="en-US" sz="2600" dirty="0"/>
          </a:p>
          <a:p>
            <a:pPr marL="457200" indent="-457200" algn="just">
              <a:spcAft>
                <a:spcPts val="1200"/>
              </a:spcAft>
              <a:buFont typeface="+mj-lt"/>
              <a:buAutoNum type="arabicPeriod"/>
            </a:pPr>
            <a:r>
              <a:rPr lang="he-IL" sz="2600" dirty="0" smtClean="0"/>
              <a:t>חפצי </a:t>
            </a:r>
            <a:r>
              <a:rPr lang="he-IL" sz="2600" dirty="0"/>
              <a:t>אומנות או תכשיטים;</a:t>
            </a:r>
            <a:endParaRPr lang="en-US" sz="2600" dirty="0"/>
          </a:p>
          <a:p>
            <a:pPr marL="457200" indent="-457200" algn="just">
              <a:spcAft>
                <a:spcPts val="1200"/>
              </a:spcAft>
              <a:buFont typeface="+mj-lt"/>
              <a:buAutoNum type="arabicPeriod"/>
            </a:pPr>
            <a:r>
              <a:rPr lang="he-IL" sz="2600" dirty="0" smtClean="0"/>
              <a:t>כלי </a:t>
            </a:r>
            <a:r>
              <a:rPr lang="he-IL" sz="2600" dirty="0"/>
              <a:t>טיס וכלי שיט שעיקר השימוש בהם הוא לצרכיו הפרטיים של בעל המניות </a:t>
            </a:r>
            <a:r>
              <a:rPr lang="he-IL" sz="2600" dirty="0" smtClean="0"/>
              <a:t>המהותי</a:t>
            </a:r>
            <a:r>
              <a:rPr lang="he-IL" sz="2600" dirty="0"/>
              <a:t>.</a:t>
            </a:r>
            <a:endParaRPr lang="en-US" sz="26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80532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33828"/>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משיכה מחברה כהכנסתו של בעל המניות המהותי</a:t>
            </a:r>
            <a:endParaRPr lang="he-IL" sz="3600" b="1" u="sng" dirty="0">
              <a:solidFill>
                <a:srgbClr val="C00000"/>
              </a:solidFill>
              <a:cs typeface="+mn-cs"/>
            </a:endParaRPr>
          </a:p>
        </p:txBody>
      </p:sp>
      <p:sp>
        <p:nvSpPr>
          <p:cNvPr id="8" name="TextBox 7"/>
          <p:cNvSpPr txBox="1"/>
          <p:nvPr/>
        </p:nvSpPr>
        <p:spPr>
          <a:xfrm>
            <a:off x="838200" y="2169855"/>
            <a:ext cx="7391400" cy="3600986"/>
          </a:xfrm>
          <a:prstGeom prst="rect">
            <a:avLst/>
          </a:prstGeom>
          <a:noFill/>
        </p:spPr>
        <p:txBody>
          <a:bodyPr wrap="square" rtlCol="1">
            <a:spAutoFit/>
          </a:bodyPr>
          <a:lstStyle/>
          <a:p>
            <a:pPr algn="just">
              <a:spcAft>
                <a:spcPts val="1200"/>
              </a:spcAft>
            </a:pPr>
            <a:r>
              <a:rPr lang="he-IL" sz="2200" b="1" u="sng" dirty="0" smtClean="0"/>
              <a:t>אופן חישוב ההכנסה במשיכת כספים</a:t>
            </a:r>
            <a:r>
              <a:rPr lang="he-IL" sz="2200" b="1" dirty="0" smtClean="0"/>
              <a:t>:</a:t>
            </a:r>
          </a:p>
          <a:p>
            <a:pPr algn="just">
              <a:spcAft>
                <a:spcPts val="1200"/>
              </a:spcAft>
            </a:pPr>
            <a:r>
              <a:rPr lang="he-IL" sz="2200" dirty="0" smtClean="0"/>
              <a:t>נמשכו </a:t>
            </a:r>
            <a:r>
              <a:rPr lang="he-IL" sz="2200" dirty="0"/>
              <a:t>מהחברה כספים, יראו כהכנסה במועד החיוב, את סכום משיכת הכספים </a:t>
            </a:r>
            <a:r>
              <a:rPr lang="he-IL" sz="2200" b="1" u="sng" dirty="0"/>
              <a:t>בניכוי</a:t>
            </a:r>
            <a:r>
              <a:rPr lang="he-IL" sz="2200" dirty="0"/>
              <a:t> </a:t>
            </a:r>
            <a:r>
              <a:rPr lang="he-IL" sz="2200" dirty="0" smtClean="0"/>
              <a:t>סכומים אלה </a:t>
            </a:r>
            <a:r>
              <a:rPr lang="he-IL" sz="2200" dirty="0"/>
              <a:t>כשהם בערכי מועד החיוב:</a:t>
            </a:r>
          </a:p>
          <a:p>
            <a:pPr marL="457200" indent="-457200" algn="just">
              <a:spcAft>
                <a:spcPts val="1200"/>
              </a:spcAft>
              <a:buFont typeface="+mj-lt"/>
              <a:buAutoNum type="arabicPeriod"/>
            </a:pPr>
            <a:r>
              <a:rPr lang="he-IL" sz="2200" dirty="0" smtClean="0"/>
              <a:t>יתרת </a:t>
            </a:r>
            <a:r>
              <a:rPr lang="he-IL" sz="2200" dirty="0"/>
              <a:t>זכות של בעל המניות המהותי שביצע את המשיכה, בדוח על המצב הכספי של החברה;</a:t>
            </a:r>
          </a:p>
          <a:p>
            <a:pPr marL="457200" indent="-457200" algn="just">
              <a:spcAft>
                <a:spcPts val="1200"/>
              </a:spcAft>
              <a:buFont typeface="+mj-lt"/>
              <a:buAutoNum type="arabicPeriod"/>
            </a:pPr>
            <a:r>
              <a:rPr lang="he-IL" sz="2200" dirty="0" smtClean="0"/>
              <a:t>סכום </a:t>
            </a:r>
            <a:r>
              <a:rPr lang="he-IL" sz="2200" dirty="0"/>
              <a:t>הלוואה שנטלה החברה מתאגיד בנקאי בלבד, לתקופה של שנתיים לפחות, אשר הועבר בתוך 60 ימים לידי בעל המניות המהותי, ובעל המניות המהותי הוא שנושא בכל עלויות ההלוואה, ובלבד שהחברה לא העמידה ערובה כנגד אותה </a:t>
            </a:r>
            <a:r>
              <a:rPr lang="he-IL" sz="2200" dirty="0" smtClean="0"/>
              <a:t>הלוואה.</a:t>
            </a:r>
            <a:endParaRPr lang="he-IL" sz="22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00453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33828"/>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משיכה מחברה כהכנסתו של בעל המניות המהותי</a:t>
            </a:r>
            <a:endParaRPr lang="he-IL" sz="3600" b="1" u="sng" dirty="0">
              <a:solidFill>
                <a:srgbClr val="C00000"/>
              </a:solidFill>
              <a:cs typeface="+mn-cs"/>
            </a:endParaRPr>
          </a:p>
        </p:txBody>
      </p:sp>
      <p:sp>
        <p:nvSpPr>
          <p:cNvPr id="8" name="TextBox 7"/>
          <p:cNvSpPr txBox="1"/>
          <p:nvPr/>
        </p:nvSpPr>
        <p:spPr>
          <a:xfrm>
            <a:off x="838200" y="2169855"/>
            <a:ext cx="7391400" cy="3600986"/>
          </a:xfrm>
          <a:prstGeom prst="rect">
            <a:avLst/>
          </a:prstGeom>
          <a:noFill/>
        </p:spPr>
        <p:txBody>
          <a:bodyPr wrap="square" rtlCol="1">
            <a:spAutoFit/>
          </a:bodyPr>
          <a:lstStyle/>
          <a:p>
            <a:pPr algn="just">
              <a:spcAft>
                <a:spcPts val="1200"/>
              </a:spcAft>
            </a:pPr>
            <a:r>
              <a:rPr lang="he-IL" sz="2200" b="1" u="sng" dirty="0" smtClean="0"/>
              <a:t>אופן חישוב ההכנסה בהעמדת נכס לשימוש בעל המניות המהותי</a:t>
            </a:r>
            <a:r>
              <a:rPr lang="he-IL" sz="2200" b="1" dirty="0" smtClean="0"/>
              <a:t>:</a:t>
            </a:r>
          </a:p>
          <a:p>
            <a:pPr algn="just">
              <a:spcAft>
                <a:spcPts val="1200"/>
              </a:spcAft>
            </a:pPr>
            <a:r>
              <a:rPr lang="he-IL" sz="2200" dirty="0"/>
              <a:t>הועמד נכס לשימוש בעל המניות המהותי, יראו כהכנסתו במועד החיוב, את עלות הנכס בניכוי </a:t>
            </a:r>
            <a:r>
              <a:rPr lang="he-IL" sz="2200" dirty="0" smtClean="0"/>
              <a:t>סכומים אלה </a:t>
            </a:r>
            <a:r>
              <a:rPr lang="he-IL" sz="2200" dirty="0"/>
              <a:t>כשהם בערכי מועד החיוב:</a:t>
            </a:r>
          </a:p>
          <a:p>
            <a:pPr marL="457200" indent="-457200" algn="just">
              <a:spcAft>
                <a:spcPts val="1200"/>
              </a:spcAft>
              <a:buFont typeface="+mj-lt"/>
              <a:buAutoNum type="arabicPeriod"/>
            </a:pPr>
            <a:r>
              <a:rPr lang="he-IL" sz="2200" dirty="0" smtClean="0"/>
              <a:t>יתרת </a:t>
            </a:r>
            <a:r>
              <a:rPr lang="he-IL" sz="2200" dirty="0"/>
              <a:t>זכות של בעל המניות המהותי אשר הנכס הועמד לשימושו, בדוח על המצב הכספי של החברה;</a:t>
            </a:r>
          </a:p>
          <a:p>
            <a:pPr marL="457200" indent="-457200" algn="just">
              <a:spcAft>
                <a:spcPts val="1200"/>
              </a:spcAft>
              <a:buFont typeface="+mj-lt"/>
              <a:buAutoNum type="arabicPeriod"/>
            </a:pPr>
            <a:r>
              <a:rPr lang="he-IL" sz="2200" dirty="0" smtClean="0"/>
              <a:t>בנכס </a:t>
            </a:r>
            <a:r>
              <a:rPr lang="he-IL" sz="2200" dirty="0"/>
              <a:t>שהוא דירה - יתרת הלוואה מתאגיד בנקאי בלבד שכנגדה שעבוד קבוע של הדירה, אם השעבוד הוא לתקופה של שלוש שנים לפחות, שמוטל על אותה דירה שהועמדה לשימוש בעל המניות </a:t>
            </a:r>
            <a:r>
              <a:rPr lang="he-IL" sz="2200" dirty="0" smtClean="0"/>
              <a:t>המהותי.</a:t>
            </a:r>
            <a:endParaRPr lang="he-IL" sz="22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50420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33828"/>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משיכה מחברה כהכנסתו של בעל המניות המהותי</a:t>
            </a:r>
            <a:endParaRPr lang="he-IL" sz="3600" b="1" u="sng" dirty="0">
              <a:solidFill>
                <a:srgbClr val="C00000"/>
              </a:solidFill>
              <a:cs typeface="+mn-cs"/>
            </a:endParaRPr>
          </a:p>
        </p:txBody>
      </p:sp>
      <p:sp>
        <p:nvSpPr>
          <p:cNvPr id="8" name="TextBox 7"/>
          <p:cNvSpPr txBox="1"/>
          <p:nvPr/>
        </p:nvSpPr>
        <p:spPr>
          <a:xfrm>
            <a:off x="838200" y="2169855"/>
            <a:ext cx="7391400" cy="3354765"/>
          </a:xfrm>
          <a:prstGeom prst="rect">
            <a:avLst/>
          </a:prstGeom>
          <a:noFill/>
        </p:spPr>
        <p:txBody>
          <a:bodyPr wrap="square" rtlCol="1">
            <a:spAutoFit/>
          </a:bodyPr>
          <a:lstStyle/>
          <a:p>
            <a:pPr marL="457200" indent="-457200" algn="just">
              <a:spcAft>
                <a:spcPts val="1200"/>
              </a:spcAft>
              <a:buFont typeface="Wingdings" panose="05000000000000000000" pitchFamily="2" charset="2"/>
              <a:buChar char="§"/>
            </a:pPr>
            <a:r>
              <a:rPr lang="he-IL" sz="2400" dirty="0"/>
              <a:t>כספים שהושבו לחברה עד מועד החיוב ונמשכו מחדש בתוך שנתיים מהמועד שבו הושבו, יראו אותם, עד גובה הסכום שנמשך מחדש כאילו לא </a:t>
            </a:r>
            <a:r>
              <a:rPr lang="he-IL" sz="2400" dirty="0" smtClean="0"/>
              <a:t>הושבו.</a:t>
            </a:r>
          </a:p>
          <a:p>
            <a:pPr marL="468000" algn="just">
              <a:spcAft>
                <a:spcPts val="1200"/>
              </a:spcAft>
            </a:pPr>
            <a:r>
              <a:rPr lang="he-IL" sz="2400" b="1" dirty="0"/>
              <a:t>חריג</a:t>
            </a:r>
            <a:r>
              <a:rPr lang="he-IL" sz="2400" dirty="0" smtClean="0"/>
              <a:t> - אם </a:t>
            </a:r>
            <a:r>
              <a:rPr lang="he-IL" sz="2400" dirty="0"/>
              <a:t>נמשכו מחדש באופן חד פעמי, והוחזרו בתוך 60 ימים;</a:t>
            </a:r>
            <a:endParaRPr lang="en-US" sz="2400" dirty="0"/>
          </a:p>
          <a:p>
            <a:pPr marL="457200" indent="-457200" algn="just">
              <a:spcAft>
                <a:spcPts val="1200"/>
              </a:spcAft>
              <a:buFont typeface="Wingdings" panose="05000000000000000000" pitchFamily="2" charset="2"/>
              <a:buChar char="§"/>
            </a:pPr>
            <a:r>
              <a:rPr lang="he-IL" sz="2400" dirty="0"/>
              <a:t>נכס שהועמד לרשות בעל המניות המהותי והושב לחברה עד מועד החיוב, ולאחר מכן הועמד לשימושו מחדש בתוך שלוש שנים מהמועד שבו הושב, יראו אותו כאילו לא </a:t>
            </a:r>
            <a:r>
              <a:rPr lang="he-IL" sz="2400" dirty="0" smtClean="0"/>
              <a:t>הושב.</a:t>
            </a:r>
            <a:endParaRPr lang="en-US" sz="24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05318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רווחים לא מחולקים שרואים אותם כמחולקים</a:t>
            </a:r>
            <a:endParaRPr lang="he-IL" sz="3600" b="1" u="sng" dirty="0">
              <a:solidFill>
                <a:srgbClr val="C00000"/>
              </a:solidFill>
              <a:cs typeface="+mn-cs"/>
            </a:endParaRPr>
          </a:p>
        </p:txBody>
      </p:sp>
      <p:sp>
        <p:nvSpPr>
          <p:cNvPr id="8" name="TextBox 7"/>
          <p:cNvSpPr txBox="1"/>
          <p:nvPr/>
        </p:nvSpPr>
        <p:spPr>
          <a:xfrm>
            <a:off x="838200" y="2169855"/>
            <a:ext cx="7391400" cy="3477875"/>
          </a:xfrm>
          <a:prstGeom prst="rect">
            <a:avLst/>
          </a:prstGeom>
          <a:noFill/>
        </p:spPr>
        <p:txBody>
          <a:bodyPr wrap="square" rtlCol="1">
            <a:spAutoFit/>
          </a:bodyPr>
          <a:lstStyle/>
          <a:p>
            <a:pPr algn="just">
              <a:spcAft>
                <a:spcPts val="1200"/>
              </a:spcAft>
            </a:pPr>
            <a:r>
              <a:rPr lang="he-IL" dirty="0"/>
              <a:t>חברת מעטים שלא </a:t>
            </a:r>
            <a:r>
              <a:rPr lang="he-IL" dirty="0" smtClean="0"/>
              <a:t>חילקה לבעלי </a:t>
            </a:r>
            <a:r>
              <a:rPr lang="he-IL" dirty="0"/>
              <a:t>מניותיה</a:t>
            </a:r>
            <a:r>
              <a:rPr lang="he-IL" dirty="0" smtClean="0"/>
              <a:t> </a:t>
            </a:r>
            <a:r>
              <a:rPr lang="he-IL" dirty="0"/>
              <a:t>דיבידנד בשיעור של 50% לפחות מתוך רווחיה לשנת מס פלונית</a:t>
            </a:r>
            <a:r>
              <a:rPr lang="he-IL" dirty="0" smtClean="0"/>
              <a:t>, </a:t>
            </a:r>
            <a:r>
              <a:rPr lang="he-IL" dirty="0"/>
              <a:t>עד תום חמש שנים לאחר שנת המס הפלונית</a:t>
            </a:r>
            <a:r>
              <a:rPr lang="he-IL" dirty="0" smtClean="0"/>
              <a:t>, רשאי המנהל, לאחר </a:t>
            </a:r>
            <a:r>
              <a:rPr lang="he-IL" dirty="0"/>
              <a:t>שניתנה לחברה הזדמנות סבירה להשמיע דבריה, לתת הוראה לפקיד השומה לנהוג בחלק של עד 50% מרווחיה לשנת המס, לאחר שהופחת מהם סכום הדיבידנד שחילקה מרווחי אותה שנת מס, כאילו חולקו בתור </a:t>
            </a:r>
            <a:r>
              <a:rPr lang="he-IL" dirty="0" smtClean="0"/>
              <a:t>דיבידנדים, ובלבד שהתקיימו כל אלה:</a:t>
            </a:r>
          </a:p>
          <a:p>
            <a:pPr marL="457200" indent="-457200" algn="just">
              <a:spcAft>
                <a:spcPts val="1200"/>
              </a:spcAft>
              <a:buFont typeface="+mj-lt"/>
              <a:buAutoNum type="arabicPeriod"/>
            </a:pPr>
            <a:r>
              <a:rPr lang="he-IL" dirty="0" smtClean="0"/>
              <a:t>רווחיה </a:t>
            </a:r>
            <a:r>
              <a:rPr lang="he-IL" dirty="0"/>
              <a:t>הנצברים עולים על חמישה מיליון </a:t>
            </a:r>
            <a:r>
              <a:rPr lang="he-IL" dirty="0" smtClean="0"/>
              <a:t>₪</a:t>
            </a:r>
            <a:r>
              <a:rPr lang="he-IL" dirty="0"/>
              <a:t>;</a:t>
            </a:r>
          </a:p>
          <a:p>
            <a:pPr marL="457200" indent="-457200" algn="just">
              <a:spcAft>
                <a:spcPts val="1200"/>
              </a:spcAft>
              <a:buFont typeface="+mj-lt"/>
              <a:buAutoNum type="arabicPeriod"/>
            </a:pPr>
            <a:r>
              <a:rPr lang="he-IL" dirty="0" smtClean="0"/>
              <a:t>יש </a:t>
            </a:r>
            <a:r>
              <a:rPr lang="he-IL" dirty="0"/>
              <a:t>בידה לחלק רווחיה או חלק מהם בלי להזיק לקיומו ולפיתוחו של </a:t>
            </a:r>
            <a:r>
              <a:rPr lang="he-IL" dirty="0" smtClean="0"/>
              <a:t>עסקה</a:t>
            </a:r>
            <a:r>
              <a:rPr lang="he-IL" dirty="0"/>
              <a:t>;</a:t>
            </a:r>
          </a:p>
          <a:p>
            <a:pPr marL="457200" indent="-457200" algn="just">
              <a:spcAft>
                <a:spcPts val="1200"/>
              </a:spcAft>
              <a:buFont typeface="+mj-lt"/>
              <a:buAutoNum type="arabicPeriod"/>
            </a:pPr>
            <a:r>
              <a:rPr lang="he-IL" dirty="0" smtClean="0"/>
              <a:t>תוצאת </a:t>
            </a:r>
            <a:r>
              <a:rPr lang="he-IL" dirty="0"/>
              <a:t>אי-החלוקה היא הימנעות ממס או הפחתת </a:t>
            </a:r>
            <a:r>
              <a:rPr lang="he-IL" dirty="0" smtClean="0"/>
              <a:t>מס</a:t>
            </a:r>
            <a:r>
              <a:rPr lang="he-IL" dirty="0"/>
              <a:t>;</a:t>
            </a:r>
          </a:p>
          <a:p>
            <a:pPr marL="457200" indent="-457200" algn="just">
              <a:spcAft>
                <a:spcPts val="1200"/>
              </a:spcAft>
              <a:buFont typeface="+mj-lt"/>
              <a:buAutoNum type="arabicPeriod"/>
            </a:pPr>
            <a:r>
              <a:rPr lang="he-IL" dirty="0" smtClean="0"/>
              <a:t>לאחר </a:t>
            </a:r>
            <a:r>
              <a:rPr lang="he-IL" dirty="0"/>
              <a:t>הוראת המנהל לא יפחתו רווחיה הנצברים לתום אותה שנה ולתום שנת המס שקדמה להוראת המנהל, משלושה מיליון </a:t>
            </a:r>
            <a:r>
              <a:rPr lang="he-IL" dirty="0" smtClean="0"/>
              <a:t>₪. </a:t>
            </a:r>
            <a:endParaRPr lang="en-US"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71095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8200" y="2169855"/>
            <a:ext cx="7391400" cy="3508653"/>
          </a:xfrm>
          <a:prstGeom prst="rect">
            <a:avLst/>
          </a:prstGeom>
          <a:noFill/>
        </p:spPr>
        <p:txBody>
          <a:bodyPr wrap="square" rtlCol="1">
            <a:spAutoFit/>
          </a:bodyPr>
          <a:lstStyle/>
          <a:p>
            <a:pPr algn="just">
              <a:spcAft>
                <a:spcPts val="1200"/>
              </a:spcAft>
            </a:pPr>
            <a:r>
              <a:rPr lang="he-IL" sz="1600" b="1" dirty="0" smtClean="0"/>
              <a:t>"</a:t>
            </a:r>
            <a:r>
              <a:rPr lang="he-IL" sz="1600" b="1" dirty="0"/>
              <a:t>רווחים נצברים" </a:t>
            </a:r>
            <a:r>
              <a:rPr lang="he-IL" sz="1600" dirty="0"/>
              <a:t>- כלל ההכנסה החייבת של החברה, בתוספת ההכנסות הפטורות ממס, לרבות שבח כמשמעותו בסעיף 6 לחוק מיסוי מקרקעין, אשר נצברו מיום התאגדותה ועד תום שנת המס הפלונית, בניכוי המס החל עליה ובניכוי דיבידנד שהיא חילקה עד תום שנת המס הפלונית, ובלבד שסכום הרווחים לא יעלה על סכום הרווחים כהגדרתם בסעיף 302(ב) לחוק </a:t>
            </a:r>
            <a:r>
              <a:rPr lang="he-IL" sz="1600" dirty="0" smtClean="0"/>
              <a:t>החברות בתוספת רווחים </a:t>
            </a:r>
            <a:r>
              <a:rPr lang="he-IL" sz="1600" dirty="0" err="1" smtClean="0"/>
              <a:t>שהוונו</a:t>
            </a:r>
            <a:r>
              <a:rPr lang="he-IL" sz="1600" dirty="0"/>
              <a:t>;</a:t>
            </a:r>
            <a:endParaRPr lang="en-US" sz="1600" dirty="0"/>
          </a:p>
          <a:p>
            <a:pPr algn="just">
              <a:spcAft>
                <a:spcPts val="1200"/>
              </a:spcAft>
            </a:pPr>
            <a:r>
              <a:rPr lang="he-IL" sz="1600" b="1" dirty="0"/>
              <a:t>"רווחיה לשנת מס פלונית" </a:t>
            </a:r>
            <a:r>
              <a:rPr lang="he-IL" sz="1600" dirty="0"/>
              <a:t>- רווחים נצברים לתום שנת המס הפלונית בניכוי רווחים נצברים לתום שנת המס שקדמה לה ובתוספת דיבידנד שחולק בשנת המס הפלונית.</a:t>
            </a:r>
            <a:endParaRPr lang="en-US" sz="1600" dirty="0"/>
          </a:p>
          <a:p>
            <a:pPr algn="just">
              <a:spcAft>
                <a:spcPts val="1200"/>
              </a:spcAft>
            </a:pPr>
            <a:r>
              <a:rPr lang="he-IL" sz="1600" b="1" dirty="0"/>
              <a:t>ניתנה הוראה כאמור</a:t>
            </a:r>
            <a:r>
              <a:rPr lang="he-IL" sz="1600" dirty="0"/>
              <a:t> - יישומו בעלי המניות הנוגעים בדבר, או ששומתם תתוקן, כאילו היו אותם סכומים, שרואים אותם כמחולקים, דיבידנדים שנתקבלו על ידי בעלי </a:t>
            </a:r>
            <a:r>
              <a:rPr lang="he-IL" sz="1600" dirty="0" smtClean="0"/>
              <a:t>המניות.</a:t>
            </a:r>
            <a:endParaRPr lang="en-US" sz="1600" dirty="0"/>
          </a:p>
          <a:p>
            <a:pPr algn="just">
              <a:spcAft>
                <a:spcPts val="1200"/>
              </a:spcAft>
            </a:pPr>
            <a:r>
              <a:rPr lang="he-IL" sz="1600" dirty="0"/>
              <a:t>הוראות </a:t>
            </a:r>
            <a:r>
              <a:rPr lang="he-IL" sz="1600" dirty="0" smtClean="0"/>
              <a:t>הסעיף המתוקן </a:t>
            </a:r>
            <a:r>
              <a:rPr lang="he-IL" sz="1600" dirty="0"/>
              <a:t>יחולו מיום 1.1.2017 על רווחיה של חברה, לרבות רווחים שנצברו עד ליום 1.1.2017, ורשאי המנהל לתת הוראות </a:t>
            </a:r>
            <a:r>
              <a:rPr lang="he-IL" sz="1600" dirty="0" smtClean="0"/>
              <a:t>כאמור </a:t>
            </a:r>
            <a:r>
              <a:rPr lang="he-IL" sz="1600" dirty="0"/>
              <a:t>לגבי שנות מס שקדמו ליום 1.1.2017, ובלבד שחלפו לגבי שנים אלה חמש שנים לאחר שנת מס פלונית שלגביה רשאי המנהל לתת הוראות כאמור.</a:t>
            </a:r>
            <a:endParaRPr lang="en-US" sz="16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
        <p:nvSpPr>
          <p:cNvPr id="5"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רווחים לא מחולקים שרואים אותם כמחולקים</a:t>
            </a:r>
            <a:endParaRPr lang="he-IL" sz="3600" b="1" u="sng" dirty="0">
              <a:solidFill>
                <a:srgbClr val="C00000"/>
              </a:solidFill>
              <a:cs typeface="+mn-cs"/>
            </a:endParaRPr>
          </a:p>
        </p:txBody>
      </p:sp>
    </p:spTree>
    <p:extLst>
      <p:ext uri="{BB962C8B-B14F-4D97-AF65-F5344CB8AC3E}">
        <p14:creationId xmlns:p14="http://schemas.microsoft.com/office/powerpoint/2010/main" val="28776998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10003"/>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200" b="1" u="sng" dirty="0" smtClean="0">
                <a:solidFill>
                  <a:srgbClr val="C00000"/>
                </a:solidFill>
                <a:cs typeface="+mn-cs"/>
              </a:rPr>
              <a:t>שיעור המס על הכנסה מדיבידנד בידי בעל מניות מהותי</a:t>
            </a:r>
            <a:endParaRPr lang="he-IL" sz="3200" b="1" u="sng" dirty="0">
              <a:solidFill>
                <a:srgbClr val="C00000"/>
              </a:solidFill>
              <a:cs typeface="+mn-cs"/>
            </a:endParaRPr>
          </a:p>
        </p:txBody>
      </p:sp>
      <p:sp>
        <p:nvSpPr>
          <p:cNvPr id="8" name="TextBox 7"/>
          <p:cNvSpPr txBox="1"/>
          <p:nvPr/>
        </p:nvSpPr>
        <p:spPr>
          <a:xfrm>
            <a:off x="762000" y="2169855"/>
            <a:ext cx="7620000" cy="3447098"/>
          </a:xfrm>
          <a:prstGeom prst="rect">
            <a:avLst/>
          </a:prstGeom>
          <a:noFill/>
        </p:spPr>
        <p:txBody>
          <a:bodyPr wrap="square" rtlCol="1">
            <a:spAutoFit/>
          </a:bodyPr>
          <a:lstStyle/>
          <a:p>
            <a:pPr algn="just">
              <a:spcAft>
                <a:spcPts val="1200"/>
              </a:spcAft>
            </a:pPr>
            <a:r>
              <a:rPr lang="he-IL" dirty="0" smtClean="0"/>
              <a:t>שיעור </a:t>
            </a:r>
            <a:r>
              <a:rPr lang="he-IL" dirty="0"/>
              <a:t>המס על הכנסה מדיבידנד בידי יחיד שהוא בעל מניות מהותי, או בידי חברה משפחתית שהנישום, כמשמעותו בסעיף 64א לפקודה הוא בעל מניות מהותי, במישרין או בעקיפין, בחברה ששילמה את </a:t>
            </a:r>
            <a:r>
              <a:rPr lang="he-IL" dirty="0" smtClean="0"/>
              <a:t>הדיבידנד </a:t>
            </a:r>
            <a:r>
              <a:rPr lang="he-IL" dirty="0"/>
              <a:t>שמקורו ברווחים שנצברו עד יום 31.12.2016, יהיה 25%, ולא יחולו על הדיבידנד </a:t>
            </a:r>
            <a:r>
              <a:rPr lang="he-IL" dirty="0" smtClean="0"/>
              <a:t>הוראות </a:t>
            </a:r>
            <a:r>
              <a:rPr lang="he-IL" dirty="0"/>
              <a:t>סעיף 121ב לפקודה, ובלבד שמתקיימים כל אלה:</a:t>
            </a:r>
            <a:endParaRPr lang="en-US" dirty="0"/>
          </a:p>
          <a:p>
            <a:pPr marL="442913" indent="-442913" algn="just">
              <a:spcAft>
                <a:spcPts val="1200"/>
              </a:spcAft>
              <a:buFont typeface="+mj-lt"/>
              <a:buAutoNum type="arabicPeriod"/>
            </a:pPr>
            <a:r>
              <a:rPr lang="he-IL" dirty="0" smtClean="0"/>
              <a:t>ההכנסה </a:t>
            </a:r>
            <a:r>
              <a:rPr lang="he-IL" dirty="0"/>
              <a:t>מדיבידנד שולמה על ידי החברה מחלקת הדיבידנד והתקבלה בידי מקבלה בתקופה שמיום 1.1.2017 עד יום 30.9.2017;</a:t>
            </a:r>
            <a:endParaRPr lang="en-US" dirty="0"/>
          </a:p>
          <a:p>
            <a:pPr marL="442913" indent="-442913" algn="just">
              <a:spcAft>
                <a:spcPts val="1200"/>
              </a:spcAft>
              <a:buFont typeface="+mj-lt"/>
              <a:buAutoNum type="arabicPeriod"/>
            </a:pPr>
            <a:r>
              <a:rPr lang="he-IL" dirty="0" smtClean="0"/>
              <a:t>בכל </a:t>
            </a:r>
            <a:r>
              <a:rPr lang="he-IL" dirty="0"/>
              <a:t>אחת משנות המס 2017 עד 2019, הסכום הכולל של הכנסת עבודה, דמי ניהול, הפרשי הצמדה או ריבית ותשלומים אחרים ששולמו למקבל ההכנסה מדיבידנד על ידי החברה מחלקת הדיבידנד, במישרין או בעקיפין, בהפחתת ההכנסה מדיבידנד שחויבה במס לפי סעיף זה, לא פחת מממוצע סכום התשלומים כאמור ששולמו לו על ידי החברה האמורה, במישרין או בעקיפין, בשנות המס 2015 ו-2016.</a:t>
            </a:r>
            <a:endParaRPr lang="en-US"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352839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4000" b="1" u="sng" dirty="0" smtClean="0">
                <a:solidFill>
                  <a:srgbClr val="C00000"/>
                </a:solidFill>
                <a:cs typeface="+mn-cs"/>
              </a:rPr>
              <a:t>חוק פנסיה חובה לעצמאים – חובת ההפקדה</a:t>
            </a:r>
            <a:endParaRPr lang="he-IL" sz="4000" b="1" u="sng" dirty="0">
              <a:solidFill>
                <a:srgbClr val="C00000"/>
              </a:solidFill>
              <a:cs typeface="+mn-cs"/>
            </a:endParaRPr>
          </a:p>
        </p:txBody>
      </p:sp>
      <p:sp>
        <p:nvSpPr>
          <p:cNvPr id="8" name="TextBox 7"/>
          <p:cNvSpPr txBox="1"/>
          <p:nvPr/>
        </p:nvSpPr>
        <p:spPr>
          <a:xfrm>
            <a:off x="838200" y="2169855"/>
            <a:ext cx="7391400" cy="3693319"/>
          </a:xfrm>
          <a:prstGeom prst="rect">
            <a:avLst/>
          </a:prstGeom>
          <a:noFill/>
        </p:spPr>
        <p:txBody>
          <a:bodyPr wrap="square" rtlCol="1">
            <a:spAutoFit/>
          </a:bodyPr>
          <a:lstStyle/>
          <a:p>
            <a:pPr algn="just">
              <a:spcAft>
                <a:spcPts val="1200"/>
              </a:spcAft>
            </a:pPr>
            <a:r>
              <a:rPr lang="he-IL" sz="1900" dirty="0" smtClean="0"/>
              <a:t>החל מיום 1.1.2017, יפקיד עצמאי תשלומים לקופת גמל לקצבה בשל הכנסה חייבת בהפקדה, בשנת מס.</a:t>
            </a:r>
          </a:p>
          <a:p>
            <a:pPr algn="just">
              <a:spcAft>
                <a:spcPts val="1200"/>
              </a:spcAft>
            </a:pPr>
            <a:r>
              <a:rPr lang="he-IL" sz="1900" dirty="0" smtClean="0"/>
              <a:t>עצמאי לא יהיה חייב להפקיד לקופת גמל במקרים אלה:</a:t>
            </a:r>
          </a:p>
          <a:p>
            <a:pPr marL="457200" indent="-457200" algn="just">
              <a:spcAft>
                <a:spcPts val="1200"/>
              </a:spcAft>
              <a:buFont typeface="+mj-lt"/>
              <a:buAutoNum type="arabicPeriod"/>
            </a:pPr>
            <a:r>
              <a:rPr lang="he-IL" sz="1900" dirty="0" smtClean="0"/>
              <a:t>עצמאי שמתקיים לגביו, בתום שנת המס, אחד מאלה:</a:t>
            </a:r>
          </a:p>
          <a:p>
            <a:pPr marL="811213" indent="-368300" algn="just">
              <a:spcAft>
                <a:spcPts val="1200"/>
              </a:spcAft>
              <a:buFont typeface="Wingdings" panose="05000000000000000000" pitchFamily="2" charset="2"/>
              <a:buChar char="§"/>
            </a:pPr>
            <a:r>
              <a:rPr lang="he-IL" sz="1900" dirty="0" smtClean="0"/>
              <a:t>טרם מלאו לו 21 שנים</a:t>
            </a:r>
            <a:r>
              <a:rPr lang="he-IL" sz="1900" dirty="0"/>
              <a:t>;</a:t>
            </a:r>
            <a:endParaRPr lang="en-US" sz="1900" dirty="0"/>
          </a:p>
          <a:p>
            <a:pPr marL="811213" indent="-368300" algn="just">
              <a:spcAft>
                <a:spcPts val="1200"/>
              </a:spcAft>
              <a:buFont typeface="Wingdings" panose="05000000000000000000" pitchFamily="2" charset="2"/>
              <a:buChar char="§"/>
            </a:pPr>
            <a:r>
              <a:rPr lang="he-IL" sz="1900" dirty="0" smtClean="0"/>
              <a:t>הוא הגיע לגיל פרישה מוקדמת (60);</a:t>
            </a:r>
          </a:p>
          <a:p>
            <a:pPr marL="811213" indent="-368300" algn="just">
              <a:spcAft>
                <a:spcPts val="1200"/>
              </a:spcAft>
              <a:buFont typeface="Wingdings" panose="05000000000000000000" pitchFamily="2" charset="2"/>
              <a:buChar char="§"/>
            </a:pPr>
            <a:r>
              <a:rPr lang="he-IL" sz="1900" dirty="0" smtClean="0"/>
              <a:t>טרם חלפו 6 חודשים מהמועד שבו העצמאי נרשם לראשונה כעוסק לפי חוק מע"מ;</a:t>
            </a:r>
          </a:p>
          <a:p>
            <a:pPr marL="457200" indent="-457200" algn="just">
              <a:spcAft>
                <a:spcPts val="1200"/>
              </a:spcAft>
              <a:buFont typeface="+mj-lt"/>
              <a:buAutoNum type="arabicPeriod" startAt="2"/>
            </a:pPr>
            <a:r>
              <a:rPr lang="he-IL" sz="1900" dirty="0" smtClean="0"/>
              <a:t>עצמאי שמלאו לו 55 שנים ביום 1.1.2017.</a:t>
            </a:r>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6034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b="1" u="sng" dirty="0" smtClean="0">
                <a:solidFill>
                  <a:srgbClr val="C00000"/>
                </a:solidFill>
                <a:cs typeface="+mn-cs"/>
              </a:rPr>
              <a:t>שיעור מס החברות</a:t>
            </a:r>
            <a:endParaRPr lang="he-IL" b="1" u="sng" dirty="0">
              <a:solidFill>
                <a:srgbClr val="C00000"/>
              </a:solidFill>
              <a:cs typeface="+mn-cs"/>
            </a:endParaRPr>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18990" y="2285999"/>
            <a:ext cx="7086600" cy="1077218"/>
          </a:xfrm>
          <a:prstGeom prst="rect">
            <a:avLst/>
          </a:prstGeom>
          <a:noFill/>
        </p:spPr>
        <p:txBody>
          <a:bodyPr wrap="square" rtlCol="1">
            <a:spAutoFit/>
          </a:bodyPr>
          <a:lstStyle/>
          <a:p>
            <a:pPr algn="just">
              <a:spcAft>
                <a:spcPts val="1200"/>
              </a:spcAft>
            </a:pPr>
            <a:r>
              <a:rPr lang="he-IL" sz="3200" dirty="0"/>
              <a:t>בשנת 2017 מס החברות יעמוד על 24% ומשנת 2018 על 23</a:t>
            </a:r>
            <a:r>
              <a:rPr lang="he-IL" sz="3200" dirty="0" smtClean="0"/>
              <a:t>%.</a:t>
            </a:r>
            <a:endParaRPr lang="en-US" sz="3200" dirty="0"/>
          </a:p>
        </p:txBody>
      </p:sp>
    </p:spTree>
    <p:extLst>
      <p:ext uri="{BB962C8B-B14F-4D97-AF65-F5344CB8AC3E}">
        <p14:creationId xmlns:p14="http://schemas.microsoft.com/office/powerpoint/2010/main" val="152904527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900" b="1" u="sng" dirty="0" smtClean="0">
                <a:solidFill>
                  <a:srgbClr val="C00000"/>
                </a:solidFill>
                <a:cs typeface="+mn-cs"/>
              </a:rPr>
              <a:t>חוק פנסיה חובה לעצמאים – שיעור ההפקדה</a:t>
            </a:r>
            <a:endParaRPr lang="he-IL" sz="3900" b="1" u="sng" dirty="0">
              <a:solidFill>
                <a:srgbClr val="C00000"/>
              </a:solidFill>
              <a:cs typeface="+mn-cs"/>
            </a:endParaRPr>
          </a:p>
        </p:txBody>
      </p:sp>
      <p:sp>
        <p:nvSpPr>
          <p:cNvPr id="8" name="TextBox 7"/>
          <p:cNvSpPr txBox="1"/>
          <p:nvPr/>
        </p:nvSpPr>
        <p:spPr>
          <a:xfrm>
            <a:off x="838200" y="2169855"/>
            <a:ext cx="7391400" cy="3447098"/>
          </a:xfrm>
          <a:prstGeom prst="rect">
            <a:avLst/>
          </a:prstGeom>
          <a:noFill/>
        </p:spPr>
        <p:txBody>
          <a:bodyPr wrap="square" rtlCol="1">
            <a:spAutoFit/>
          </a:bodyPr>
          <a:lstStyle/>
          <a:p>
            <a:pPr marL="342900" indent="-342900" algn="just">
              <a:spcAft>
                <a:spcPts val="1200"/>
              </a:spcAft>
              <a:buFont typeface="Wingdings" panose="05000000000000000000" pitchFamily="2" charset="2"/>
              <a:buChar char="§"/>
            </a:pPr>
            <a:r>
              <a:rPr lang="he-IL" sz="2200" dirty="0" smtClean="0"/>
              <a:t>העצמאי יפקיד לקופת גמל 4.45% מהכנסתו החייבת בהפקדה על חלקה </a:t>
            </a:r>
            <a:r>
              <a:rPr lang="he-IL" sz="2200" b="1" dirty="0" smtClean="0"/>
              <a:t>שאינו</a:t>
            </a:r>
            <a:r>
              <a:rPr lang="he-IL" sz="2200" dirty="0" smtClean="0"/>
              <a:t> עולה על מחצית השכר הממוצע במשק</a:t>
            </a:r>
            <a:r>
              <a:rPr lang="he-IL" sz="2200" dirty="0"/>
              <a:t>;</a:t>
            </a:r>
          </a:p>
          <a:p>
            <a:pPr marL="342900" indent="-342900" algn="just">
              <a:spcAft>
                <a:spcPts val="1200"/>
              </a:spcAft>
              <a:buFont typeface="Wingdings" panose="05000000000000000000" pitchFamily="2" charset="2"/>
              <a:buChar char="§"/>
            </a:pPr>
            <a:r>
              <a:rPr lang="he-IL" sz="2200" dirty="0" smtClean="0"/>
              <a:t>העצמאי </a:t>
            </a:r>
            <a:r>
              <a:rPr lang="he-IL" sz="2200" dirty="0"/>
              <a:t>יפקיד לקופת גמל </a:t>
            </a:r>
            <a:r>
              <a:rPr lang="he-IL" sz="2200" dirty="0" smtClean="0"/>
              <a:t>12.55% </a:t>
            </a:r>
            <a:r>
              <a:rPr lang="he-IL" sz="2200" dirty="0"/>
              <a:t>מהכנסתו החייבת בהפקדה על חלקה </a:t>
            </a:r>
            <a:r>
              <a:rPr lang="he-IL" sz="2200" b="1" dirty="0" smtClean="0"/>
              <a:t>שעולה</a:t>
            </a:r>
            <a:r>
              <a:rPr lang="he-IL" sz="2200" dirty="0" smtClean="0"/>
              <a:t> </a:t>
            </a:r>
            <a:r>
              <a:rPr lang="he-IL" sz="2200" dirty="0"/>
              <a:t>על מחצית השכר הממוצע </a:t>
            </a:r>
            <a:r>
              <a:rPr lang="he-IL" sz="2200" dirty="0" smtClean="0"/>
              <a:t>במשק </a:t>
            </a:r>
            <a:r>
              <a:rPr lang="he-IL" sz="2200" b="1" dirty="0" smtClean="0"/>
              <a:t>ואינו</a:t>
            </a:r>
            <a:r>
              <a:rPr lang="he-IL" sz="2200" dirty="0" smtClean="0"/>
              <a:t> עולה על השכר הממוצע במשק.</a:t>
            </a:r>
            <a:endParaRPr lang="he-IL" sz="2200" dirty="0"/>
          </a:p>
          <a:p>
            <a:pPr algn="just">
              <a:spcAft>
                <a:spcPts val="1200"/>
              </a:spcAft>
            </a:pPr>
            <a:r>
              <a:rPr lang="he-IL" sz="2200" dirty="0" smtClean="0"/>
              <a:t>לעניין זה </a:t>
            </a:r>
            <a:r>
              <a:rPr lang="he-IL" sz="2200" b="1" dirty="0" smtClean="0"/>
              <a:t>"הכנסה חייבת בהפקדה" </a:t>
            </a:r>
            <a:r>
              <a:rPr lang="he-IL" sz="2200" dirty="0" smtClean="0"/>
              <a:t>הינה הכנסה לפי סעיפים 2(1) או 2(8) לפקודת מס הכנסה לאחר הניכויים שהותרו ממנה ולפני הקיזוזים והפטורים שהותרו ממנה, ולמעט תשלומים ממרכיב חיסכון למצב אבטלה.</a:t>
            </a:r>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20544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חוק פנסיה חובה לעצמאים – תוצאות ההפקדה</a:t>
            </a:r>
            <a:endParaRPr lang="he-IL" sz="3600" b="1" u="sng" dirty="0">
              <a:solidFill>
                <a:srgbClr val="C00000"/>
              </a:solidFill>
              <a:cs typeface="+mn-cs"/>
            </a:endParaRPr>
          </a:p>
        </p:txBody>
      </p:sp>
      <p:sp>
        <p:nvSpPr>
          <p:cNvPr id="8" name="TextBox 7"/>
          <p:cNvSpPr txBox="1"/>
          <p:nvPr/>
        </p:nvSpPr>
        <p:spPr>
          <a:xfrm>
            <a:off x="838200" y="2169855"/>
            <a:ext cx="7391400" cy="3447098"/>
          </a:xfrm>
          <a:prstGeom prst="rect">
            <a:avLst/>
          </a:prstGeom>
          <a:noFill/>
        </p:spPr>
        <p:txBody>
          <a:bodyPr wrap="square" rtlCol="1">
            <a:spAutoFit/>
          </a:bodyPr>
          <a:lstStyle/>
          <a:p>
            <a:pPr marL="457200" indent="-457200" algn="just" fontAlgn="base">
              <a:spcAft>
                <a:spcPts val="1200"/>
              </a:spcAft>
              <a:buFont typeface="+mj-lt"/>
              <a:buAutoNum type="arabicPeriod"/>
            </a:pPr>
            <a:r>
              <a:rPr lang="he-IL" sz="2600" dirty="0" smtClean="0"/>
              <a:t>במצב אבטלה, </a:t>
            </a:r>
            <a:r>
              <a:rPr lang="he-IL" sz="2600" dirty="0"/>
              <a:t>עצמאי שהפקיד כספים לקופה יוכל למשוך ללא מס שליש מהיתרה הצבורה בקרן, או עד תקרה של 12,230 שקלים. אין הגבלה על מספר הפעמים שבהם יהיה העצמאי רשאי למשוך מהקופה את רכיב האבטלה</a:t>
            </a:r>
            <a:r>
              <a:rPr lang="he-IL" sz="2600" dirty="0" smtClean="0"/>
              <a:t>.</a:t>
            </a:r>
          </a:p>
          <a:p>
            <a:pPr algn="just"/>
            <a:r>
              <a:rPr lang="he-IL" sz="2600" dirty="0"/>
              <a:t>לעניין זה </a:t>
            </a:r>
            <a:r>
              <a:rPr lang="he-IL" sz="2600" b="1" dirty="0"/>
              <a:t>"מצב אבטלה"</a:t>
            </a:r>
            <a:r>
              <a:rPr lang="he-IL" sz="2600" dirty="0"/>
              <a:t> ביחס לעצמאי הינו מצב שבו עצמאי חדל לעסוק במשלח ידו או סגר </a:t>
            </a:r>
            <a:r>
              <a:rPr lang="he-IL" sz="2600" dirty="0" smtClean="0"/>
              <a:t>את עסקו</a:t>
            </a:r>
            <a:r>
              <a:rPr lang="he-IL" sz="2600" dirty="0"/>
              <a:t>, או מצב שבו הגיע העצמאי לגיל </a:t>
            </a:r>
            <a:r>
              <a:rPr lang="he-IL" sz="2600" dirty="0" smtClean="0"/>
              <a:t>פרישה, </a:t>
            </a:r>
            <a:r>
              <a:rPr lang="he-IL" sz="2600" dirty="0"/>
              <a:t>ואין לו הכנסה חייבת </a:t>
            </a:r>
            <a:r>
              <a:rPr lang="he-IL" sz="2600" dirty="0" smtClean="0"/>
              <a:t>בהפקדה. </a:t>
            </a:r>
            <a:endParaRPr lang="he-IL" sz="2600" dirty="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79338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חוק פנסיה חובה לעצמאים – תוצאות ההפקדה</a:t>
            </a:r>
            <a:endParaRPr lang="he-IL" sz="3600" b="1" u="sng" dirty="0">
              <a:solidFill>
                <a:srgbClr val="C00000"/>
              </a:solidFill>
              <a:cs typeface="+mn-cs"/>
            </a:endParaRPr>
          </a:p>
        </p:txBody>
      </p:sp>
      <p:sp>
        <p:nvSpPr>
          <p:cNvPr id="8" name="TextBox 7"/>
          <p:cNvSpPr txBox="1"/>
          <p:nvPr/>
        </p:nvSpPr>
        <p:spPr>
          <a:xfrm>
            <a:off x="838200" y="2169855"/>
            <a:ext cx="7391400" cy="2646878"/>
          </a:xfrm>
          <a:prstGeom prst="rect">
            <a:avLst/>
          </a:prstGeom>
          <a:noFill/>
        </p:spPr>
        <p:txBody>
          <a:bodyPr wrap="square" rtlCol="1">
            <a:spAutoFit/>
          </a:bodyPr>
          <a:lstStyle/>
          <a:p>
            <a:pPr marL="457200" indent="-457200" algn="just" fontAlgn="base">
              <a:spcAft>
                <a:spcPts val="1200"/>
              </a:spcAft>
              <a:buFont typeface="+mj-lt"/>
              <a:buAutoNum type="arabicPeriod" startAt="2"/>
            </a:pPr>
            <a:r>
              <a:rPr lang="he-IL" sz="2600" dirty="0" smtClean="0"/>
              <a:t>דמי </a:t>
            </a:r>
            <a:r>
              <a:rPr lang="he-IL" sz="2600" dirty="0"/>
              <a:t>הביטוח </a:t>
            </a:r>
            <a:r>
              <a:rPr lang="he-IL" sz="2600" dirty="0" smtClean="0"/>
              <a:t>הלאומי יפחתו </a:t>
            </a:r>
            <a:r>
              <a:rPr lang="he-IL" sz="2600" dirty="0"/>
              <a:t>מ-6.72% ל-2.87% על חלק השכר שאינו עולה על 60% מהשכר הממוצע, </a:t>
            </a:r>
            <a:r>
              <a:rPr lang="he-IL" sz="2600" dirty="0" smtClean="0"/>
              <a:t>ויעלו </a:t>
            </a:r>
            <a:r>
              <a:rPr lang="he-IL" sz="2600" dirty="0"/>
              <a:t>מ-11.23% </a:t>
            </a:r>
            <a:r>
              <a:rPr lang="he-IL" sz="2600" dirty="0" smtClean="0"/>
              <a:t>ל-12.83% </a:t>
            </a:r>
            <a:r>
              <a:rPr lang="he-IL" sz="2600" dirty="0"/>
              <a:t>על החלק העולה על 60%.</a:t>
            </a:r>
          </a:p>
          <a:p>
            <a:pPr marL="457200" indent="-457200" algn="just" fontAlgn="base">
              <a:spcAft>
                <a:spcPts val="1200"/>
              </a:spcAft>
              <a:buFont typeface="+mj-lt"/>
              <a:buAutoNum type="arabicPeriod" startAt="2"/>
            </a:pPr>
            <a:r>
              <a:rPr lang="he-IL" sz="2600" dirty="0" smtClean="0"/>
              <a:t>הזכאות </a:t>
            </a:r>
            <a:r>
              <a:rPr lang="he-IL" sz="2600" dirty="0"/>
              <a:t>להטבות מס לעצמאים בגין הפרשה לחיסכון פנסיוני תעלה מ-16% מההכנסה המזכה ל-16.5%, באמצעות הגדלת הטבת המס לזיכוי מ-5% ל-5.5</a:t>
            </a:r>
            <a:r>
              <a:rPr lang="he-IL" sz="2600" dirty="0" smtClean="0"/>
              <a:t>%.</a:t>
            </a:r>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326028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600" b="1" u="sng" dirty="0" smtClean="0">
                <a:solidFill>
                  <a:srgbClr val="C00000"/>
                </a:solidFill>
                <a:cs typeface="+mn-cs"/>
              </a:rPr>
              <a:t>חוק פנסיה חובה לעצמאים – תוצאות אי ההפקדה</a:t>
            </a:r>
            <a:endParaRPr lang="he-IL" sz="3600" b="1" u="sng" dirty="0">
              <a:solidFill>
                <a:srgbClr val="C00000"/>
              </a:solidFill>
              <a:cs typeface="+mn-cs"/>
            </a:endParaRPr>
          </a:p>
        </p:txBody>
      </p:sp>
      <p:sp>
        <p:nvSpPr>
          <p:cNvPr id="8" name="TextBox 7"/>
          <p:cNvSpPr txBox="1"/>
          <p:nvPr/>
        </p:nvSpPr>
        <p:spPr>
          <a:xfrm>
            <a:off x="838200" y="2169855"/>
            <a:ext cx="7391400" cy="3447098"/>
          </a:xfrm>
          <a:prstGeom prst="rect">
            <a:avLst/>
          </a:prstGeom>
          <a:noFill/>
        </p:spPr>
        <p:txBody>
          <a:bodyPr wrap="square" rtlCol="1">
            <a:spAutoFit/>
          </a:bodyPr>
          <a:lstStyle/>
          <a:p>
            <a:pPr algn="just">
              <a:spcAft>
                <a:spcPts val="1200"/>
              </a:spcAft>
            </a:pPr>
            <a:r>
              <a:rPr lang="he-IL" sz="2600" dirty="0" smtClean="0"/>
              <a:t>עצמאי שלא הפקיד לקופת גמל לקצבה, </a:t>
            </a:r>
            <a:r>
              <a:rPr lang="he-IL" sz="2600" dirty="0"/>
              <a:t>ושהכנסתו החייבת בהפקדה, בשנת מס, עולה על סכום השווה ל־ 12 פעמים </a:t>
            </a:r>
            <a:r>
              <a:rPr lang="he-IL" sz="2600" dirty="0" smtClean="0"/>
              <a:t>שכר מינימום </a:t>
            </a:r>
            <a:r>
              <a:rPr lang="he-IL" sz="2600" dirty="0"/>
              <a:t>באותה שנת מס, </a:t>
            </a:r>
            <a:r>
              <a:rPr lang="he-IL" sz="2600" dirty="0" smtClean="0"/>
              <a:t>ישלח לו המרכז </a:t>
            </a:r>
            <a:r>
              <a:rPr lang="he-IL" sz="2600" dirty="0"/>
              <a:t>לגביית קנסות, אגרות והוצאות התראה ולפיה אם לא יפקיד את </a:t>
            </a:r>
            <a:r>
              <a:rPr lang="he-IL" sz="2600" dirty="0" smtClean="0"/>
              <a:t>התשלומים כאמור</a:t>
            </a:r>
            <a:r>
              <a:rPr lang="he-IL" sz="2600" dirty="0"/>
              <a:t>, בתוך 90 ימים ממועד משלוח </a:t>
            </a:r>
            <a:r>
              <a:rPr lang="he-IL" sz="2600" dirty="0" smtClean="0"/>
              <a:t>ההתראה, יוטל עליו קנס. </a:t>
            </a:r>
          </a:p>
          <a:p>
            <a:pPr algn="just" fontAlgn="base">
              <a:spcAft>
                <a:spcPts val="1200"/>
              </a:spcAft>
            </a:pPr>
            <a:r>
              <a:rPr lang="he-IL" sz="2600" dirty="0" smtClean="0"/>
              <a:t>עצמאי שהומצאה לו התראה בשל אי הפקדה לקופת גמל לקצבה ולא הפקיד, דינו קנס 500 ₪.</a:t>
            </a:r>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920975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כותרת 1"/>
          <p:cNvSpPr txBox="1">
            <a:spLocks/>
          </p:cNvSpPr>
          <p:nvPr/>
        </p:nvSpPr>
        <p:spPr>
          <a:xfrm>
            <a:off x="1143000" y="2667000"/>
            <a:ext cx="6781800" cy="1447798"/>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6000" b="1" dirty="0" smtClean="0">
                <a:solidFill>
                  <a:srgbClr val="00297A"/>
                </a:solidFill>
                <a:cs typeface="+mn-cs"/>
              </a:rPr>
              <a:t>תודה!</a:t>
            </a:r>
            <a:endParaRPr lang="he-IL" sz="6000" b="1" dirty="0">
              <a:solidFill>
                <a:srgbClr val="00297A"/>
              </a:solidFill>
              <a:cs typeface="+mn-cs"/>
            </a:endParaRPr>
          </a:p>
        </p:txBody>
      </p:sp>
      <p:pic>
        <p:nvPicPr>
          <p:cNvPr id="6"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4264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sz="3200" b="1" u="sng" dirty="0" smtClean="0">
                <a:solidFill>
                  <a:srgbClr val="C00000"/>
                </a:solidFill>
                <a:cs typeface="+mn-cs"/>
              </a:rPr>
              <a:t>שיעור </a:t>
            </a:r>
            <a:r>
              <a:rPr lang="he-IL" sz="3200" b="1" u="sng" dirty="0">
                <a:solidFill>
                  <a:srgbClr val="C00000"/>
                </a:solidFill>
                <a:cs typeface="+mn-cs"/>
              </a:rPr>
              <a:t>המס על הכנסה מהימורים, מהגרלות או מפרסים</a:t>
            </a:r>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18990" y="2285999"/>
            <a:ext cx="7086600" cy="1077218"/>
          </a:xfrm>
          <a:prstGeom prst="rect">
            <a:avLst/>
          </a:prstGeom>
          <a:noFill/>
        </p:spPr>
        <p:txBody>
          <a:bodyPr wrap="square" rtlCol="1">
            <a:spAutoFit/>
          </a:bodyPr>
          <a:lstStyle/>
          <a:p>
            <a:pPr algn="just">
              <a:spcAft>
                <a:spcPts val="1200"/>
              </a:spcAft>
            </a:pPr>
            <a:r>
              <a:rPr lang="he-IL" sz="3200" dirty="0"/>
              <a:t>שיעור המס על הכנסה מהימורים, מהגרלות או מפרסים הועלה מ- 30% ל- 35%.</a:t>
            </a:r>
            <a:endParaRPr lang="en-US" sz="3200" dirty="0"/>
          </a:p>
        </p:txBody>
      </p:sp>
    </p:spTree>
    <p:extLst>
      <p:ext uri="{BB962C8B-B14F-4D97-AF65-F5344CB8AC3E}">
        <p14:creationId xmlns:p14="http://schemas.microsoft.com/office/powerpoint/2010/main" val="2378808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b="1" u="sng" dirty="0" smtClean="0">
                <a:solidFill>
                  <a:srgbClr val="C00000"/>
                </a:solidFill>
                <a:cs typeface="+mn-cs"/>
              </a:rPr>
              <a:t>מס בגין ריבוי דירות – הטלת המס</a:t>
            </a:r>
            <a:endParaRPr lang="he-IL" b="1" u="sng" dirty="0">
              <a:solidFill>
                <a:srgbClr val="C00000"/>
              </a:solidFill>
              <a:cs typeface="+mn-cs"/>
            </a:endParaRPr>
          </a:p>
        </p:txBody>
      </p:sp>
      <p:sp>
        <p:nvSpPr>
          <p:cNvPr id="8" name="TextBox 7"/>
          <p:cNvSpPr txBox="1"/>
          <p:nvPr/>
        </p:nvSpPr>
        <p:spPr>
          <a:xfrm>
            <a:off x="772211" y="2133600"/>
            <a:ext cx="7467600" cy="3477875"/>
          </a:xfrm>
          <a:prstGeom prst="rect">
            <a:avLst/>
          </a:prstGeom>
          <a:noFill/>
        </p:spPr>
        <p:txBody>
          <a:bodyPr wrap="square" rtlCol="1">
            <a:spAutoFit/>
          </a:bodyPr>
          <a:lstStyle/>
          <a:p>
            <a:pPr lvl="0" hangingPunct="0">
              <a:spcAft>
                <a:spcPts val="1200"/>
              </a:spcAft>
            </a:pPr>
            <a:r>
              <a:rPr lang="he-IL" sz="3200" b="1" u="sng" dirty="0" smtClean="0"/>
              <a:t>סעיף 117 לחוק ההסדרים</a:t>
            </a:r>
            <a:r>
              <a:rPr lang="he-IL" sz="3200" b="1" dirty="0" smtClean="0"/>
              <a:t>:</a:t>
            </a:r>
            <a:r>
              <a:rPr lang="he-IL" sz="3200" b="1" u="sng" dirty="0" smtClean="0"/>
              <a:t> </a:t>
            </a:r>
          </a:p>
          <a:p>
            <a:pPr marL="396000" indent="-396000" algn="just" hangingPunct="0">
              <a:spcAft>
                <a:spcPts val="1200"/>
              </a:spcAft>
              <a:buFont typeface="Wingdings" panose="05000000000000000000" pitchFamily="2" charset="2"/>
              <a:buChar char="§"/>
            </a:pPr>
            <a:r>
              <a:rPr lang="he-IL" sz="2400" b="1" dirty="0" smtClean="0"/>
              <a:t>חייב במס </a:t>
            </a:r>
            <a:r>
              <a:rPr lang="he-IL" sz="2400" dirty="0" smtClean="0"/>
              <a:t>ישלם, בכל </a:t>
            </a:r>
            <a:r>
              <a:rPr lang="he-IL" sz="2400" dirty="0"/>
              <a:t>שנת מס, מס ריבוי </a:t>
            </a:r>
            <a:r>
              <a:rPr lang="he-IL" sz="2400" dirty="0" smtClean="0"/>
              <a:t>דירות בסכום שנקבע לפי סעיף 118 לחוק ההסדרים, בעד כל דירת מגורים </a:t>
            </a:r>
            <a:r>
              <a:rPr lang="he-IL" sz="2400" dirty="0" err="1"/>
              <a:t>שהיתה</a:t>
            </a:r>
            <a:r>
              <a:rPr lang="he-IL" sz="2400" dirty="0"/>
              <a:t> </a:t>
            </a:r>
            <a:r>
              <a:rPr lang="he-IL" sz="2400" b="1" dirty="0"/>
              <a:t>בבעלותו</a:t>
            </a:r>
            <a:r>
              <a:rPr lang="he-IL" sz="2400" dirty="0"/>
              <a:t> </a:t>
            </a:r>
            <a:r>
              <a:rPr lang="he-IL" sz="2400" b="1" dirty="0"/>
              <a:t>בכל</a:t>
            </a:r>
            <a:r>
              <a:rPr lang="he-IL" sz="2400" dirty="0"/>
              <a:t> שנת המס, למעט שתי דירות מגורים, לפי בחירתו</a:t>
            </a:r>
            <a:r>
              <a:rPr lang="he-IL" sz="2400" dirty="0" smtClean="0"/>
              <a:t>.</a:t>
            </a:r>
          </a:p>
          <a:p>
            <a:pPr marL="396000" indent="-396000" algn="just" hangingPunct="0">
              <a:spcAft>
                <a:spcPts val="1200"/>
              </a:spcAft>
              <a:buFont typeface="Wingdings" panose="05000000000000000000" pitchFamily="2" charset="2"/>
              <a:buChar char="§"/>
            </a:pPr>
            <a:r>
              <a:rPr lang="he-IL" sz="2400" dirty="0" smtClean="0"/>
              <a:t>יילקחו בחשבון שינויים שהיו במהלך שנת המס ביחס למספר </a:t>
            </a:r>
            <a:r>
              <a:rPr lang="he-IL" sz="2400" dirty="0"/>
              <a:t>דירות המגורים שבבעלות </a:t>
            </a:r>
            <a:r>
              <a:rPr lang="he-IL" sz="2400" dirty="0" smtClean="0"/>
              <a:t>החייב </a:t>
            </a:r>
            <a:r>
              <a:rPr lang="he-IL" sz="2400" dirty="0"/>
              <a:t>במס או בשיעור בעלותו באחת או יותר מהן, </a:t>
            </a:r>
            <a:r>
              <a:rPr lang="he-IL" sz="2400" dirty="0" smtClean="0"/>
              <a:t>או אם </a:t>
            </a:r>
            <a:r>
              <a:rPr lang="he-IL" sz="2400" dirty="0"/>
              <a:t>הפך יחיד להיות חייב במס במהלך שנת </a:t>
            </a:r>
            <a:r>
              <a:rPr lang="he-IL" sz="2400" dirty="0" smtClean="0"/>
              <a:t>המס.</a:t>
            </a:r>
            <a:endParaRPr lang="en-US" sz="2400" dirty="0" smtClean="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91273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b="1" u="sng" dirty="0" smtClean="0">
                <a:solidFill>
                  <a:srgbClr val="C00000"/>
                </a:solidFill>
                <a:cs typeface="+mn-cs"/>
              </a:rPr>
              <a:t>מס בגין ריבוי דירות – הגדרת חייב במס</a:t>
            </a:r>
            <a:endParaRPr lang="he-IL" b="1" u="sng" dirty="0">
              <a:solidFill>
                <a:srgbClr val="C00000"/>
              </a:solidFill>
              <a:cs typeface="+mn-cs"/>
            </a:endParaRPr>
          </a:p>
        </p:txBody>
      </p:sp>
      <p:sp>
        <p:nvSpPr>
          <p:cNvPr id="8" name="TextBox 7"/>
          <p:cNvSpPr txBox="1"/>
          <p:nvPr/>
        </p:nvSpPr>
        <p:spPr>
          <a:xfrm>
            <a:off x="1018990" y="2133600"/>
            <a:ext cx="7086600" cy="2215991"/>
          </a:xfrm>
          <a:prstGeom prst="rect">
            <a:avLst/>
          </a:prstGeom>
          <a:noFill/>
        </p:spPr>
        <p:txBody>
          <a:bodyPr wrap="square" rtlCol="1">
            <a:spAutoFit/>
          </a:bodyPr>
          <a:lstStyle/>
          <a:p>
            <a:pPr lvl="0" hangingPunct="0">
              <a:spcAft>
                <a:spcPts val="1200"/>
              </a:spcAft>
            </a:pPr>
            <a:r>
              <a:rPr lang="he-IL" sz="3200" b="1" u="sng" dirty="0" smtClean="0"/>
              <a:t>סעיף 115 לחוק ההסדרים</a:t>
            </a:r>
            <a:r>
              <a:rPr lang="he-IL" sz="3200" b="1" dirty="0" smtClean="0"/>
              <a:t>:</a:t>
            </a:r>
            <a:r>
              <a:rPr lang="he-IL" sz="3200" b="1" u="sng" dirty="0" smtClean="0"/>
              <a:t> </a:t>
            </a:r>
          </a:p>
          <a:p>
            <a:pPr algn="just" hangingPunct="0"/>
            <a:r>
              <a:rPr lang="he-IL" sz="3200" b="1" dirty="0" smtClean="0"/>
              <a:t>"חייב במס" </a:t>
            </a:r>
            <a:r>
              <a:rPr lang="he-IL" sz="3200" dirty="0" smtClean="0"/>
              <a:t>הינו </a:t>
            </a:r>
            <a:r>
              <a:rPr lang="he-IL" sz="3200" b="1" u="sng" dirty="0" smtClean="0"/>
              <a:t>יחיד</a:t>
            </a:r>
            <a:r>
              <a:rPr lang="he-IL" sz="3200" dirty="0" smtClean="0"/>
              <a:t> </a:t>
            </a:r>
            <a:r>
              <a:rPr lang="he-IL" sz="3200" dirty="0"/>
              <a:t>שהוא בעלים של מספר דירות מגורים ששיעור הבעלות שלו בהן הוא 249% או </a:t>
            </a:r>
            <a:r>
              <a:rPr lang="he-IL" sz="3200" dirty="0" smtClean="0"/>
              <a:t>יותר.</a:t>
            </a:r>
            <a:endParaRPr lang="en-US" sz="3200" dirty="0" smtClean="0"/>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9077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b="1" u="sng" dirty="0" smtClean="0">
                <a:solidFill>
                  <a:srgbClr val="C00000"/>
                </a:solidFill>
                <a:cs typeface="+mn-cs"/>
              </a:rPr>
              <a:t>מס בגין ריבוי דירות – חייב במס</a:t>
            </a:r>
            <a:endParaRPr lang="he-IL" b="1" u="sng" dirty="0">
              <a:solidFill>
                <a:srgbClr val="C00000"/>
              </a:solidFill>
              <a:cs typeface="+mn-cs"/>
            </a:endParaRPr>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grpSp>
        <p:nvGrpSpPr>
          <p:cNvPr id="5" name="קבוצה 4"/>
          <p:cNvGrpSpPr/>
          <p:nvPr/>
        </p:nvGrpSpPr>
        <p:grpSpPr>
          <a:xfrm>
            <a:off x="7162800" y="2371627"/>
            <a:ext cx="914400" cy="1057373"/>
            <a:chOff x="6590908" y="2143027"/>
            <a:chExt cx="914400" cy="1057373"/>
          </a:xfrm>
        </p:grpSpPr>
        <p:sp>
          <p:nvSpPr>
            <p:cNvPr id="2" name="מלבן 1"/>
            <p:cNvSpPr/>
            <p:nvPr/>
          </p:nvSpPr>
          <p:spPr>
            <a:xfrm>
              <a:off x="6590908" y="2667000"/>
              <a:ext cx="9144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dirty="0" smtClean="0">
                  <a:solidFill>
                    <a:schemeClr val="tx1"/>
                  </a:solidFill>
                </a:rPr>
                <a:t>80%</a:t>
              </a:r>
              <a:endParaRPr lang="en-US" sz="2400" dirty="0">
                <a:solidFill>
                  <a:schemeClr val="tx1"/>
                </a:solidFill>
              </a:endParaRPr>
            </a:p>
          </p:txBody>
        </p:sp>
        <p:sp>
          <p:nvSpPr>
            <p:cNvPr id="3" name="משולש שווה שוקיים 2"/>
            <p:cNvSpPr/>
            <p:nvPr/>
          </p:nvSpPr>
          <p:spPr>
            <a:xfrm>
              <a:off x="6590908" y="2143027"/>
              <a:ext cx="914400" cy="533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קבוצה 8"/>
          <p:cNvGrpSpPr/>
          <p:nvPr/>
        </p:nvGrpSpPr>
        <p:grpSpPr>
          <a:xfrm>
            <a:off x="6096000" y="2390481"/>
            <a:ext cx="914400" cy="1057373"/>
            <a:chOff x="6590908" y="2143027"/>
            <a:chExt cx="914400" cy="1057373"/>
          </a:xfrm>
        </p:grpSpPr>
        <p:sp>
          <p:nvSpPr>
            <p:cNvPr id="10" name="מלבן 9"/>
            <p:cNvSpPr/>
            <p:nvPr/>
          </p:nvSpPr>
          <p:spPr>
            <a:xfrm>
              <a:off x="6590908" y="2667000"/>
              <a:ext cx="9144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dirty="0" smtClean="0">
                  <a:solidFill>
                    <a:schemeClr val="tx1"/>
                  </a:solidFill>
                </a:rPr>
                <a:t>80%</a:t>
              </a:r>
              <a:endParaRPr lang="en-US" sz="2400" dirty="0">
                <a:solidFill>
                  <a:schemeClr val="tx1"/>
                </a:solidFill>
              </a:endParaRPr>
            </a:p>
          </p:txBody>
        </p:sp>
        <p:sp>
          <p:nvSpPr>
            <p:cNvPr id="11" name="משולש שווה שוקיים 10"/>
            <p:cNvSpPr/>
            <p:nvPr/>
          </p:nvSpPr>
          <p:spPr>
            <a:xfrm>
              <a:off x="6590908" y="2143027"/>
              <a:ext cx="914400" cy="533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קבוצה 12"/>
          <p:cNvGrpSpPr/>
          <p:nvPr/>
        </p:nvGrpSpPr>
        <p:grpSpPr>
          <a:xfrm>
            <a:off x="5029200" y="2395194"/>
            <a:ext cx="914400" cy="1057373"/>
            <a:chOff x="6590908" y="2143027"/>
            <a:chExt cx="914400" cy="1057373"/>
          </a:xfrm>
        </p:grpSpPr>
        <p:sp>
          <p:nvSpPr>
            <p:cNvPr id="14" name="מלבן 13"/>
            <p:cNvSpPr/>
            <p:nvPr/>
          </p:nvSpPr>
          <p:spPr>
            <a:xfrm>
              <a:off x="6590908" y="2667000"/>
              <a:ext cx="9144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dirty="0" smtClean="0">
                  <a:solidFill>
                    <a:schemeClr val="tx1"/>
                  </a:solidFill>
                </a:rPr>
                <a:t>80%</a:t>
              </a:r>
              <a:endParaRPr lang="en-US" sz="2400" dirty="0">
                <a:solidFill>
                  <a:schemeClr val="tx1"/>
                </a:solidFill>
              </a:endParaRPr>
            </a:p>
          </p:txBody>
        </p:sp>
        <p:sp>
          <p:nvSpPr>
            <p:cNvPr id="15" name="משולש שווה שוקיים 14"/>
            <p:cNvSpPr/>
            <p:nvPr/>
          </p:nvSpPr>
          <p:spPr>
            <a:xfrm>
              <a:off x="6590908" y="2143027"/>
              <a:ext cx="914400" cy="533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p:cNvSpPr txBox="1"/>
          <p:nvPr/>
        </p:nvSpPr>
        <p:spPr>
          <a:xfrm>
            <a:off x="762000" y="3016967"/>
            <a:ext cx="4038600" cy="430887"/>
          </a:xfrm>
          <a:prstGeom prst="rect">
            <a:avLst/>
          </a:prstGeom>
          <a:noFill/>
        </p:spPr>
        <p:txBody>
          <a:bodyPr wrap="square" rtlCol="1">
            <a:spAutoFit/>
          </a:bodyPr>
          <a:lstStyle/>
          <a:p>
            <a:pPr algn="just" hangingPunct="0"/>
            <a:r>
              <a:rPr lang="he-IL" sz="2200" dirty="0" smtClean="0"/>
              <a:t>סה"כ 240% - המס לא חל</a:t>
            </a:r>
            <a:endParaRPr lang="en-US" sz="2200" dirty="0" smtClean="0"/>
          </a:p>
        </p:txBody>
      </p:sp>
      <p:grpSp>
        <p:nvGrpSpPr>
          <p:cNvPr id="26" name="קבוצה 25"/>
          <p:cNvGrpSpPr/>
          <p:nvPr/>
        </p:nvGrpSpPr>
        <p:grpSpPr>
          <a:xfrm>
            <a:off x="7162800" y="4066881"/>
            <a:ext cx="914400" cy="1057373"/>
            <a:chOff x="6590908" y="2143027"/>
            <a:chExt cx="914400" cy="1057373"/>
          </a:xfrm>
        </p:grpSpPr>
        <p:sp>
          <p:nvSpPr>
            <p:cNvPr id="27" name="מלבן 26"/>
            <p:cNvSpPr/>
            <p:nvPr/>
          </p:nvSpPr>
          <p:spPr>
            <a:xfrm>
              <a:off x="6590908" y="2667000"/>
              <a:ext cx="9144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dirty="0" smtClean="0">
                  <a:solidFill>
                    <a:schemeClr val="tx1"/>
                  </a:solidFill>
                </a:rPr>
                <a:t>80%</a:t>
              </a:r>
              <a:endParaRPr lang="en-US" sz="2400" dirty="0">
                <a:solidFill>
                  <a:schemeClr val="tx1"/>
                </a:solidFill>
              </a:endParaRPr>
            </a:p>
          </p:txBody>
        </p:sp>
        <p:sp>
          <p:nvSpPr>
            <p:cNvPr id="28" name="משולש שווה שוקיים 27"/>
            <p:cNvSpPr/>
            <p:nvPr/>
          </p:nvSpPr>
          <p:spPr>
            <a:xfrm>
              <a:off x="6590908" y="2143027"/>
              <a:ext cx="914400" cy="533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קבוצה 28"/>
          <p:cNvGrpSpPr/>
          <p:nvPr/>
        </p:nvGrpSpPr>
        <p:grpSpPr>
          <a:xfrm>
            <a:off x="6096000" y="4085735"/>
            <a:ext cx="914400" cy="1057373"/>
            <a:chOff x="6590908" y="2143027"/>
            <a:chExt cx="914400" cy="1057373"/>
          </a:xfrm>
        </p:grpSpPr>
        <p:sp>
          <p:nvSpPr>
            <p:cNvPr id="30" name="מלבן 29"/>
            <p:cNvSpPr/>
            <p:nvPr/>
          </p:nvSpPr>
          <p:spPr>
            <a:xfrm>
              <a:off x="6590908" y="2667000"/>
              <a:ext cx="9144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dirty="0" smtClean="0">
                  <a:solidFill>
                    <a:schemeClr val="tx1"/>
                  </a:solidFill>
                </a:rPr>
                <a:t>80%</a:t>
              </a:r>
              <a:endParaRPr lang="en-US" sz="2400" dirty="0">
                <a:solidFill>
                  <a:schemeClr val="tx1"/>
                </a:solidFill>
              </a:endParaRPr>
            </a:p>
          </p:txBody>
        </p:sp>
        <p:sp>
          <p:nvSpPr>
            <p:cNvPr id="31" name="משולש שווה שוקיים 30"/>
            <p:cNvSpPr/>
            <p:nvPr/>
          </p:nvSpPr>
          <p:spPr>
            <a:xfrm>
              <a:off x="6590908" y="2143027"/>
              <a:ext cx="914400" cy="533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קבוצה 31"/>
          <p:cNvGrpSpPr/>
          <p:nvPr/>
        </p:nvGrpSpPr>
        <p:grpSpPr>
          <a:xfrm>
            <a:off x="5029200" y="4090448"/>
            <a:ext cx="914400" cy="1057373"/>
            <a:chOff x="6590908" y="2143027"/>
            <a:chExt cx="914400" cy="1057373"/>
          </a:xfrm>
        </p:grpSpPr>
        <p:sp>
          <p:nvSpPr>
            <p:cNvPr id="33" name="מלבן 32"/>
            <p:cNvSpPr/>
            <p:nvPr/>
          </p:nvSpPr>
          <p:spPr>
            <a:xfrm>
              <a:off x="6590908" y="2667000"/>
              <a:ext cx="9144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dirty="0" smtClean="0">
                  <a:solidFill>
                    <a:schemeClr val="tx1"/>
                  </a:solidFill>
                </a:rPr>
                <a:t>90%</a:t>
              </a:r>
              <a:endParaRPr lang="en-US" sz="2400" dirty="0">
                <a:solidFill>
                  <a:schemeClr val="tx1"/>
                </a:solidFill>
              </a:endParaRPr>
            </a:p>
          </p:txBody>
        </p:sp>
        <p:sp>
          <p:nvSpPr>
            <p:cNvPr id="34" name="משולש שווה שוקיים 33"/>
            <p:cNvSpPr/>
            <p:nvPr/>
          </p:nvSpPr>
          <p:spPr>
            <a:xfrm>
              <a:off x="6590908" y="2143027"/>
              <a:ext cx="914400" cy="533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p:cNvSpPr txBox="1"/>
          <p:nvPr/>
        </p:nvSpPr>
        <p:spPr>
          <a:xfrm>
            <a:off x="838200" y="4712221"/>
            <a:ext cx="4038600" cy="430887"/>
          </a:xfrm>
          <a:prstGeom prst="rect">
            <a:avLst/>
          </a:prstGeom>
          <a:noFill/>
        </p:spPr>
        <p:txBody>
          <a:bodyPr wrap="square" rtlCol="1">
            <a:spAutoFit/>
          </a:bodyPr>
          <a:lstStyle/>
          <a:p>
            <a:pPr algn="just" hangingPunct="0"/>
            <a:r>
              <a:rPr lang="he-IL" sz="2200" dirty="0" smtClean="0"/>
              <a:t>סה"כ 250% - המס חל על דירה אחת</a:t>
            </a:r>
            <a:endParaRPr lang="en-US" sz="2200" dirty="0" smtClean="0"/>
          </a:p>
        </p:txBody>
      </p:sp>
      <p:cxnSp>
        <p:nvCxnSpPr>
          <p:cNvPr id="7" name="מחבר ישר 6"/>
          <p:cNvCxnSpPr/>
          <p:nvPr/>
        </p:nvCxnSpPr>
        <p:spPr>
          <a:xfrm flipH="1">
            <a:off x="476054" y="3772292"/>
            <a:ext cx="80772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8713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txBox="1">
            <a:spLocks/>
          </p:cNvSpPr>
          <p:nvPr/>
        </p:nvSpPr>
        <p:spPr>
          <a:xfrm>
            <a:off x="333190" y="600576"/>
            <a:ext cx="8458200" cy="847224"/>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b="1" u="sng" dirty="0" smtClean="0">
                <a:solidFill>
                  <a:srgbClr val="C00000"/>
                </a:solidFill>
                <a:cs typeface="+mn-cs"/>
              </a:rPr>
              <a:t>מס בגין ריבוי דירות – חייב במס</a:t>
            </a:r>
            <a:endParaRPr lang="he-IL" b="1" u="sng" dirty="0">
              <a:solidFill>
                <a:srgbClr val="C00000"/>
              </a:solidFill>
              <a:cs typeface="+mn-cs"/>
            </a:endParaRPr>
          </a:p>
        </p:txBody>
      </p:sp>
      <p:pic>
        <p:nvPicPr>
          <p:cNvPr id="12" name="Picture 2" descr="C:\Users\bat-el\Desktop\נהריים\מצגת לכנס\לוגו בעברית.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410200"/>
            <a:ext cx="2373798" cy="1205243"/>
          </a:xfrm>
          <a:prstGeom prst="rect">
            <a:avLst/>
          </a:prstGeom>
          <a:noFill/>
          <a:extLst>
            <a:ext uri="{909E8E84-426E-40DD-AFC4-6F175D3DCCD1}">
              <a14:hiddenFill xmlns:a14="http://schemas.microsoft.com/office/drawing/2010/main">
                <a:solidFill>
                  <a:srgbClr val="FFFFFF"/>
                </a:solidFill>
              </a14:hiddenFill>
            </a:ext>
          </a:extLst>
        </p:spPr>
      </p:pic>
      <p:grpSp>
        <p:nvGrpSpPr>
          <p:cNvPr id="5" name="קבוצה 4"/>
          <p:cNvGrpSpPr/>
          <p:nvPr/>
        </p:nvGrpSpPr>
        <p:grpSpPr>
          <a:xfrm>
            <a:off x="7162800" y="2371627"/>
            <a:ext cx="914400" cy="1057373"/>
            <a:chOff x="6590908" y="2143027"/>
            <a:chExt cx="914400" cy="1057373"/>
          </a:xfrm>
        </p:grpSpPr>
        <p:sp>
          <p:nvSpPr>
            <p:cNvPr id="2" name="מלבן 1"/>
            <p:cNvSpPr/>
            <p:nvPr/>
          </p:nvSpPr>
          <p:spPr>
            <a:xfrm>
              <a:off x="6590908" y="2667000"/>
              <a:ext cx="9144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dirty="0" smtClean="0">
                  <a:solidFill>
                    <a:schemeClr val="tx1"/>
                  </a:solidFill>
                </a:rPr>
                <a:t>25%</a:t>
              </a:r>
              <a:endParaRPr lang="en-US" sz="2400" dirty="0">
                <a:solidFill>
                  <a:schemeClr val="tx1"/>
                </a:solidFill>
              </a:endParaRPr>
            </a:p>
          </p:txBody>
        </p:sp>
        <p:sp>
          <p:nvSpPr>
            <p:cNvPr id="3" name="משולש שווה שוקיים 2"/>
            <p:cNvSpPr/>
            <p:nvPr/>
          </p:nvSpPr>
          <p:spPr>
            <a:xfrm>
              <a:off x="6590908" y="2143027"/>
              <a:ext cx="914400" cy="533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קבוצה 8"/>
          <p:cNvGrpSpPr/>
          <p:nvPr/>
        </p:nvGrpSpPr>
        <p:grpSpPr>
          <a:xfrm>
            <a:off x="6096000" y="2390481"/>
            <a:ext cx="914400" cy="1057373"/>
            <a:chOff x="6590908" y="2143027"/>
            <a:chExt cx="914400" cy="1057373"/>
          </a:xfrm>
        </p:grpSpPr>
        <p:sp>
          <p:nvSpPr>
            <p:cNvPr id="10" name="מלבן 9"/>
            <p:cNvSpPr/>
            <p:nvPr/>
          </p:nvSpPr>
          <p:spPr>
            <a:xfrm>
              <a:off x="6590908" y="2667000"/>
              <a:ext cx="9144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dirty="0" smtClean="0">
                  <a:solidFill>
                    <a:schemeClr val="tx1"/>
                  </a:solidFill>
                </a:rPr>
                <a:t>25%</a:t>
              </a:r>
              <a:endParaRPr lang="en-US" sz="2400" dirty="0">
                <a:solidFill>
                  <a:schemeClr val="tx1"/>
                </a:solidFill>
              </a:endParaRPr>
            </a:p>
          </p:txBody>
        </p:sp>
        <p:sp>
          <p:nvSpPr>
            <p:cNvPr id="11" name="משולש שווה שוקיים 10"/>
            <p:cNvSpPr/>
            <p:nvPr/>
          </p:nvSpPr>
          <p:spPr>
            <a:xfrm>
              <a:off x="6590908" y="2143027"/>
              <a:ext cx="914400" cy="533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קבוצה 12"/>
          <p:cNvGrpSpPr/>
          <p:nvPr/>
        </p:nvGrpSpPr>
        <p:grpSpPr>
          <a:xfrm>
            <a:off x="5029200" y="2395194"/>
            <a:ext cx="914400" cy="1057373"/>
            <a:chOff x="6590908" y="2143027"/>
            <a:chExt cx="914400" cy="1057373"/>
          </a:xfrm>
        </p:grpSpPr>
        <p:sp>
          <p:nvSpPr>
            <p:cNvPr id="14" name="מלבן 13"/>
            <p:cNvSpPr/>
            <p:nvPr/>
          </p:nvSpPr>
          <p:spPr>
            <a:xfrm>
              <a:off x="6590908" y="2667000"/>
              <a:ext cx="9144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dirty="0" smtClean="0">
                  <a:solidFill>
                    <a:schemeClr val="tx1"/>
                  </a:solidFill>
                </a:rPr>
                <a:t>25%</a:t>
              </a:r>
              <a:endParaRPr lang="en-US" sz="2400" dirty="0">
                <a:solidFill>
                  <a:schemeClr val="tx1"/>
                </a:solidFill>
              </a:endParaRPr>
            </a:p>
          </p:txBody>
        </p:sp>
        <p:sp>
          <p:nvSpPr>
            <p:cNvPr id="15" name="משולש שווה שוקיים 14"/>
            <p:cNvSpPr/>
            <p:nvPr/>
          </p:nvSpPr>
          <p:spPr>
            <a:xfrm>
              <a:off x="6590908" y="2143027"/>
              <a:ext cx="914400" cy="533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קבוצה 25"/>
          <p:cNvGrpSpPr/>
          <p:nvPr/>
        </p:nvGrpSpPr>
        <p:grpSpPr>
          <a:xfrm>
            <a:off x="7209934" y="3870291"/>
            <a:ext cx="914400" cy="1057373"/>
            <a:chOff x="6590908" y="2143027"/>
            <a:chExt cx="914400" cy="1057373"/>
          </a:xfrm>
        </p:grpSpPr>
        <p:sp>
          <p:nvSpPr>
            <p:cNvPr id="27" name="מלבן 26"/>
            <p:cNvSpPr/>
            <p:nvPr/>
          </p:nvSpPr>
          <p:spPr>
            <a:xfrm>
              <a:off x="6590908" y="2667000"/>
              <a:ext cx="9144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dirty="0" smtClean="0">
                  <a:solidFill>
                    <a:schemeClr val="tx1"/>
                  </a:solidFill>
                </a:rPr>
                <a:t>50%</a:t>
              </a:r>
              <a:endParaRPr lang="en-US" sz="2400" dirty="0">
                <a:solidFill>
                  <a:schemeClr val="tx1"/>
                </a:solidFill>
              </a:endParaRPr>
            </a:p>
          </p:txBody>
        </p:sp>
        <p:sp>
          <p:nvSpPr>
            <p:cNvPr id="28" name="משולש שווה שוקיים 27"/>
            <p:cNvSpPr/>
            <p:nvPr/>
          </p:nvSpPr>
          <p:spPr>
            <a:xfrm>
              <a:off x="6590908" y="2143027"/>
              <a:ext cx="914400" cy="533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קבוצה 28"/>
          <p:cNvGrpSpPr/>
          <p:nvPr/>
        </p:nvGrpSpPr>
        <p:grpSpPr>
          <a:xfrm>
            <a:off x="6143134" y="3889145"/>
            <a:ext cx="914400" cy="1057373"/>
            <a:chOff x="6590908" y="2143027"/>
            <a:chExt cx="914400" cy="1057373"/>
          </a:xfrm>
        </p:grpSpPr>
        <p:sp>
          <p:nvSpPr>
            <p:cNvPr id="30" name="מלבן 29"/>
            <p:cNvSpPr/>
            <p:nvPr/>
          </p:nvSpPr>
          <p:spPr>
            <a:xfrm>
              <a:off x="6590908" y="2667000"/>
              <a:ext cx="9144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dirty="0" smtClean="0">
                  <a:solidFill>
                    <a:schemeClr val="tx1"/>
                  </a:solidFill>
                </a:rPr>
                <a:t>50%</a:t>
              </a:r>
              <a:endParaRPr lang="en-US" sz="2400" dirty="0">
                <a:solidFill>
                  <a:schemeClr val="tx1"/>
                </a:solidFill>
              </a:endParaRPr>
            </a:p>
          </p:txBody>
        </p:sp>
        <p:sp>
          <p:nvSpPr>
            <p:cNvPr id="31" name="משולש שווה שוקיים 30"/>
            <p:cNvSpPr/>
            <p:nvPr/>
          </p:nvSpPr>
          <p:spPr>
            <a:xfrm>
              <a:off x="6590908" y="2143027"/>
              <a:ext cx="914400" cy="533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קבוצה 31"/>
          <p:cNvGrpSpPr/>
          <p:nvPr/>
        </p:nvGrpSpPr>
        <p:grpSpPr>
          <a:xfrm>
            <a:off x="5076334" y="3893858"/>
            <a:ext cx="914400" cy="1057373"/>
            <a:chOff x="6590908" y="2143027"/>
            <a:chExt cx="914400" cy="1057373"/>
          </a:xfrm>
        </p:grpSpPr>
        <p:sp>
          <p:nvSpPr>
            <p:cNvPr id="33" name="מלבן 32"/>
            <p:cNvSpPr/>
            <p:nvPr/>
          </p:nvSpPr>
          <p:spPr>
            <a:xfrm>
              <a:off x="6590908" y="2667000"/>
              <a:ext cx="9144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dirty="0" smtClean="0">
                  <a:solidFill>
                    <a:schemeClr val="tx1"/>
                  </a:solidFill>
                </a:rPr>
                <a:t>50%</a:t>
              </a:r>
              <a:endParaRPr lang="en-US" sz="2400" dirty="0">
                <a:solidFill>
                  <a:schemeClr val="tx1"/>
                </a:solidFill>
              </a:endParaRPr>
            </a:p>
          </p:txBody>
        </p:sp>
        <p:sp>
          <p:nvSpPr>
            <p:cNvPr id="34" name="משולש שווה שוקיים 33"/>
            <p:cNvSpPr/>
            <p:nvPr/>
          </p:nvSpPr>
          <p:spPr>
            <a:xfrm>
              <a:off x="6590908" y="2143027"/>
              <a:ext cx="914400" cy="533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p:cNvSpPr txBox="1"/>
          <p:nvPr/>
        </p:nvSpPr>
        <p:spPr>
          <a:xfrm>
            <a:off x="776926" y="4517202"/>
            <a:ext cx="4038600" cy="461665"/>
          </a:xfrm>
          <a:prstGeom prst="rect">
            <a:avLst/>
          </a:prstGeom>
          <a:noFill/>
        </p:spPr>
        <p:txBody>
          <a:bodyPr wrap="square" rtlCol="1">
            <a:spAutoFit/>
          </a:bodyPr>
          <a:lstStyle/>
          <a:p>
            <a:pPr algn="just" hangingPunct="0"/>
            <a:r>
              <a:rPr lang="he-IL" sz="2400" dirty="0" smtClean="0"/>
              <a:t>סה"כ 350% - המס חל על 8 דירות</a:t>
            </a:r>
            <a:endParaRPr lang="en-US" sz="2400" dirty="0" smtClean="0"/>
          </a:p>
        </p:txBody>
      </p:sp>
      <p:grpSp>
        <p:nvGrpSpPr>
          <p:cNvPr id="38" name="קבוצה 37"/>
          <p:cNvGrpSpPr/>
          <p:nvPr/>
        </p:nvGrpSpPr>
        <p:grpSpPr>
          <a:xfrm>
            <a:off x="3962400" y="2395194"/>
            <a:ext cx="914400" cy="1057373"/>
            <a:chOff x="6590908" y="2143027"/>
            <a:chExt cx="914400" cy="1057373"/>
          </a:xfrm>
        </p:grpSpPr>
        <p:sp>
          <p:nvSpPr>
            <p:cNvPr id="39" name="מלבן 38"/>
            <p:cNvSpPr/>
            <p:nvPr/>
          </p:nvSpPr>
          <p:spPr>
            <a:xfrm>
              <a:off x="6590908" y="2667000"/>
              <a:ext cx="9144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dirty="0" smtClean="0">
                  <a:solidFill>
                    <a:schemeClr val="tx1"/>
                  </a:solidFill>
                </a:rPr>
                <a:t>25%</a:t>
              </a:r>
              <a:endParaRPr lang="en-US" sz="2400" dirty="0">
                <a:solidFill>
                  <a:schemeClr val="tx1"/>
                </a:solidFill>
              </a:endParaRPr>
            </a:p>
          </p:txBody>
        </p:sp>
        <p:sp>
          <p:nvSpPr>
            <p:cNvPr id="40" name="משולש שווה שוקיים 39"/>
            <p:cNvSpPr/>
            <p:nvPr/>
          </p:nvSpPr>
          <p:spPr>
            <a:xfrm>
              <a:off x="6590908" y="2143027"/>
              <a:ext cx="914400" cy="533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קבוצה 40"/>
          <p:cNvGrpSpPr/>
          <p:nvPr/>
        </p:nvGrpSpPr>
        <p:grpSpPr>
          <a:xfrm>
            <a:off x="2895600" y="2414048"/>
            <a:ext cx="914400" cy="1057373"/>
            <a:chOff x="6590908" y="2143027"/>
            <a:chExt cx="914400" cy="1057373"/>
          </a:xfrm>
        </p:grpSpPr>
        <p:sp>
          <p:nvSpPr>
            <p:cNvPr id="42" name="מלבן 41"/>
            <p:cNvSpPr/>
            <p:nvPr/>
          </p:nvSpPr>
          <p:spPr>
            <a:xfrm>
              <a:off x="6590908" y="2667000"/>
              <a:ext cx="9144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dirty="0" smtClean="0">
                  <a:solidFill>
                    <a:schemeClr val="tx1"/>
                  </a:solidFill>
                </a:rPr>
                <a:t>25%</a:t>
              </a:r>
              <a:endParaRPr lang="en-US" sz="2400" dirty="0">
                <a:solidFill>
                  <a:schemeClr val="tx1"/>
                </a:solidFill>
              </a:endParaRPr>
            </a:p>
          </p:txBody>
        </p:sp>
        <p:sp>
          <p:nvSpPr>
            <p:cNvPr id="43" name="משולש שווה שוקיים 42"/>
            <p:cNvSpPr/>
            <p:nvPr/>
          </p:nvSpPr>
          <p:spPr>
            <a:xfrm>
              <a:off x="6590908" y="2143027"/>
              <a:ext cx="914400" cy="533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4" name="קבוצה 43"/>
          <p:cNvGrpSpPr/>
          <p:nvPr/>
        </p:nvGrpSpPr>
        <p:grpSpPr>
          <a:xfrm>
            <a:off x="1828800" y="2418761"/>
            <a:ext cx="914400" cy="1057373"/>
            <a:chOff x="6590908" y="2143027"/>
            <a:chExt cx="914400" cy="1057373"/>
          </a:xfrm>
        </p:grpSpPr>
        <p:sp>
          <p:nvSpPr>
            <p:cNvPr id="45" name="מלבן 44"/>
            <p:cNvSpPr/>
            <p:nvPr/>
          </p:nvSpPr>
          <p:spPr>
            <a:xfrm>
              <a:off x="6590908" y="2667000"/>
              <a:ext cx="9144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dirty="0" smtClean="0">
                  <a:solidFill>
                    <a:schemeClr val="tx1"/>
                  </a:solidFill>
                </a:rPr>
                <a:t>25%</a:t>
              </a:r>
              <a:endParaRPr lang="en-US" sz="2400" dirty="0">
                <a:solidFill>
                  <a:schemeClr val="tx1"/>
                </a:solidFill>
              </a:endParaRPr>
            </a:p>
          </p:txBody>
        </p:sp>
        <p:sp>
          <p:nvSpPr>
            <p:cNvPr id="46" name="משולש שווה שוקיים 45"/>
            <p:cNvSpPr/>
            <p:nvPr/>
          </p:nvSpPr>
          <p:spPr>
            <a:xfrm>
              <a:off x="6590908" y="2143027"/>
              <a:ext cx="914400" cy="533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7" name="קבוצה 46"/>
          <p:cNvGrpSpPr/>
          <p:nvPr/>
        </p:nvGrpSpPr>
        <p:grpSpPr>
          <a:xfrm>
            <a:off x="762000" y="2414048"/>
            <a:ext cx="914400" cy="1057373"/>
            <a:chOff x="6590908" y="2143027"/>
            <a:chExt cx="914400" cy="1057373"/>
          </a:xfrm>
        </p:grpSpPr>
        <p:sp>
          <p:nvSpPr>
            <p:cNvPr id="48" name="מלבן 47"/>
            <p:cNvSpPr/>
            <p:nvPr/>
          </p:nvSpPr>
          <p:spPr>
            <a:xfrm>
              <a:off x="6590908" y="2667000"/>
              <a:ext cx="914400" cy="5334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sz="2400" dirty="0" smtClean="0">
                  <a:solidFill>
                    <a:schemeClr val="tx1"/>
                  </a:solidFill>
                </a:rPr>
                <a:t>50%</a:t>
              </a:r>
              <a:endParaRPr lang="en-US" sz="2400" dirty="0">
                <a:solidFill>
                  <a:schemeClr val="tx1"/>
                </a:solidFill>
              </a:endParaRPr>
            </a:p>
          </p:txBody>
        </p:sp>
        <p:sp>
          <p:nvSpPr>
            <p:cNvPr id="49" name="משולש שווה שוקיים 48"/>
            <p:cNvSpPr/>
            <p:nvPr/>
          </p:nvSpPr>
          <p:spPr>
            <a:xfrm>
              <a:off x="6590908" y="2143027"/>
              <a:ext cx="914400" cy="533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92858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כריכה קשה">
  <a:themeElements>
    <a:clrScheme name="כריכה קשה">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כריכה קשה">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כריכה קשה">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1117</TotalTime>
  <Words>2647</Words>
  <Application>Microsoft Office PowerPoint</Application>
  <PresentationFormat>‫הצגה על המסך (4:3)</PresentationFormat>
  <Paragraphs>215</Paragraphs>
  <Slides>44</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44</vt:i4>
      </vt:variant>
    </vt:vector>
  </HeadingPairs>
  <TitlesOfParts>
    <vt:vector size="51" baseType="lpstr">
      <vt:lpstr>Arial</vt:lpstr>
      <vt:lpstr>Book Antiqua</vt:lpstr>
      <vt:lpstr>Calibri</vt:lpstr>
      <vt:lpstr>David</vt:lpstr>
      <vt:lpstr>Times New Roman</vt:lpstr>
      <vt:lpstr>Wingdings</vt:lpstr>
      <vt:lpstr>כריכה קשה</vt:lpstr>
      <vt:lpstr>רפורמת המס בחוק ההסדרים 2017</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Bat-el Ovadia</dc:creator>
  <cp:lastModifiedBy>Liana Abayev</cp:lastModifiedBy>
  <cp:revision>148</cp:revision>
  <cp:lastPrinted>2016-09-27T08:23:55Z</cp:lastPrinted>
  <dcterms:created xsi:type="dcterms:W3CDTF">2016-09-26T07:22:16Z</dcterms:created>
  <dcterms:modified xsi:type="dcterms:W3CDTF">2017-02-06T08:58:31Z</dcterms:modified>
</cp:coreProperties>
</file>